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12192000"/>
  <p:notesSz cx="6858000" cy="9144000"/>
  <p:embeddedFontLst>
    <p:embeddedFont>
      <p:font typeface="Montserrat"/>
      <p:regular r:id="rId57"/>
      <p:bold r:id="rId58"/>
      <p:italic r:id="rId59"/>
      <p:boldItalic r:id="rId60"/>
    </p:embeddedFont>
    <p:embeddedFont>
      <p:font typeface="Montserrat Light"/>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Light-bold.fntdata"/><Relationship Id="rId61" Type="http://schemas.openxmlformats.org/officeDocument/2006/relationships/font" Target="fonts/MontserratLight-regular.fntdata"/><Relationship Id="rId20" Type="http://schemas.openxmlformats.org/officeDocument/2006/relationships/slide" Target="slides/slide15.xml"/><Relationship Id="rId64" Type="http://schemas.openxmlformats.org/officeDocument/2006/relationships/font" Target="fonts/MontserratLight-boldItalic.fntdata"/><Relationship Id="rId63" Type="http://schemas.openxmlformats.org/officeDocument/2006/relationships/font" Target="fonts/Montserrat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hu-H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a71d7bd37_0_880: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88" name="Google Shape;88;g8a71d7bd37_0_880: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8a71d7bd37_0_880: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a71d7bd37_0_9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55" name="Google Shape;155;g8a71d7bd37_0_96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a71d7bd37_0_968: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a71d7bd37_0_968: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8a71d7bd37_0_968: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a71d7bd37_0_9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70" name="Google Shape;170;g8a71d7bd37_0_974: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a71d7bd37_0_9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79" name="Google Shape;179;g8a71d7bd37_0_982: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a71d7bd37_0_9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92" name="Google Shape;192;g8a71d7bd37_0_995: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a71d7bd37_0_10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hu-HU"/>
              <a:t>THINK! We are doing something with the data distribution!</a:t>
            </a:r>
            <a:endParaRPr b="0" i="0" sz="2400" u="none" cap="none" strike="noStrike">
              <a:solidFill>
                <a:schemeClr val="dk1"/>
              </a:solidFill>
              <a:latin typeface="Montserrat"/>
              <a:ea typeface="Montserrat"/>
              <a:cs typeface="Montserrat"/>
              <a:sym typeface="Montserrat"/>
            </a:endParaRPr>
          </a:p>
        </p:txBody>
      </p:sp>
      <p:sp>
        <p:nvSpPr>
          <p:cNvPr id="200" name="Google Shape;200;g8a71d7bd37_0_1003: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a71d7bd37_0_10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hu-HU"/>
              <a:t>Don’t be mislead, we only need 1 gauss / feature</a:t>
            </a:r>
            <a:endParaRPr b="0" i="0" sz="2400" u="none" cap="none" strike="noStrike">
              <a:solidFill>
                <a:schemeClr val="dk1"/>
              </a:solidFill>
              <a:latin typeface="Montserrat"/>
              <a:ea typeface="Montserrat"/>
              <a:cs typeface="Montserrat"/>
              <a:sym typeface="Montserrat"/>
            </a:endParaRPr>
          </a:p>
        </p:txBody>
      </p:sp>
      <p:sp>
        <p:nvSpPr>
          <p:cNvPr id="208" name="Google Shape;208;g8a71d7bd37_0_1011: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a71d7bd37_0_10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16" name="Google Shape;216;g8a71d7bd37_0_1019: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a71d7bd37_0_10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hu-HU"/>
              <a:t>with respect to the complexity of the model!</a:t>
            </a:r>
            <a:endParaRPr b="0" i="0" sz="2400" u="none" cap="none" strike="noStrike">
              <a:solidFill>
                <a:schemeClr val="dk1"/>
              </a:solidFill>
              <a:latin typeface="Montserrat"/>
              <a:ea typeface="Montserrat"/>
              <a:cs typeface="Montserrat"/>
              <a:sym typeface="Montserrat"/>
            </a:endParaRPr>
          </a:p>
        </p:txBody>
      </p:sp>
      <p:sp>
        <p:nvSpPr>
          <p:cNvPr id="223" name="Google Shape;223;g8a71d7bd37_0_1025: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a71d7bd37_0_10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30" name="Google Shape;230;g8a71d7bd37_0_1032: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a71d7bd37_0_886: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95" name="Google Shape;95;g8a71d7bd37_0_886: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8a71d7bd37_0_886: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a71d7bd37_0_10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39" name="Google Shape;239;g8a71d7bd37_0_1041: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a71d7bd37_0_10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48" name="Google Shape;248;g8a71d7bd37_0_1050: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a71d7bd37_0_10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hu-HU"/>
              <a:t>Transformations MUST fall inside the data distribution - at least to respect it’s constraints!!!</a:t>
            </a:r>
            <a:endParaRPr b="0" i="0" sz="2400" u="none" cap="none" strike="noStrike">
              <a:solidFill>
                <a:schemeClr val="dk1"/>
              </a:solidFill>
              <a:latin typeface="Montserrat"/>
              <a:ea typeface="Montserrat"/>
              <a:cs typeface="Montserrat"/>
              <a:sym typeface="Montserrat"/>
            </a:endParaRPr>
          </a:p>
        </p:txBody>
      </p:sp>
      <p:sp>
        <p:nvSpPr>
          <p:cNvPr id="256" name="Google Shape;256;g8a71d7bd37_0_1058: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a71d7bd37_0_10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hu-HU"/>
              <a:t>Transformations MUST fall inside the data distribution - at least to respect it’s constraints!!!</a:t>
            </a:r>
            <a:endParaRPr b="0" i="0" sz="2400" u="none" cap="none" strike="noStrike">
              <a:solidFill>
                <a:schemeClr val="dk1"/>
              </a:solidFill>
              <a:latin typeface="Montserrat"/>
              <a:ea typeface="Montserrat"/>
              <a:cs typeface="Montserrat"/>
              <a:sym typeface="Montserrat"/>
            </a:endParaRPr>
          </a:p>
        </p:txBody>
      </p:sp>
      <p:sp>
        <p:nvSpPr>
          <p:cNvPr id="265" name="Google Shape;265;g8a71d7bd37_0_1067: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a71d7bd37_0_10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75" name="Google Shape;275;g8a71d7bd37_0_1077: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a71d7bd37_0_10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83" name="Google Shape;283;g8a71d7bd37_0_1085: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a71d7bd37_0_10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91" name="Google Shape;291;g8a71d7bd37_0_1093: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a71d7bd37_0_1102: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a71d7bd37_0_1102: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8a71d7bd37_0_1102: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a71d7bd37_0_1110: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a71d7bd37_0_1110: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8a71d7bd37_0_1110: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a71d7bd37_0_1134: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a71d7bd37_0_1134: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8a71d7bd37_0_1134: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a71d7bd37_0_895: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a71d7bd37_0_895: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8a71d7bd37_0_895: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a71d7bd37_0_566: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8a71d7bd37_0_566: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94b5e62b4_0_218: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894b5e62b4_0_218: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a71d7bd37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353" name="Google Shape;353;g8a71d7bd37_0_60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8a71d7bd37_0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360" name="Google Shape;360;g8a71d7bd37_0_61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a71d7bd37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371" name="Google Shape;371;g8a71d7bd37_0_62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a71d7bd37_0_633: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a71d7bd37_0_633: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8a71d7bd37_0_633: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a71d7bd37_0_643: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a71d7bd37_0_643: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8a71d7bd37_0_643: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a71d7bd37_0_650: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a71d7bd37_0_650: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8a71d7bd37_0_650: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a71d7bd37_0_657: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a71d7bd37_0_657: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8a71d7bd37_0_657: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a71d7bd37_0_664: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a71d7bd37_0_664: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8a71d7bd37_0_664: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a71d7bd37_0_9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13" name="Google Shape;113;g8a71d7bd37_0_90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94b5e62b4_0_286: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894b5e62b4_0_286: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a71d7bd37_0_676: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a71d7bd37_0_676: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8a71d7bd37_0_676: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8a71d7bd37_0_683: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8a71d7bd37_0_683: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8a71d7bd37_0_683: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a71d7bd37_0_690:notes"/>
          <p:cNvSpPr txBox="1"/>
          <p:nvPr>
            <p:ph idx="1" type="body"/>
          </p:nvPr>
        </p:nvSpPr>
        <p:spPr>
          <a:xfrm>
            <a:off x="685802" y="4400555"/>
            <a:ext cx="5486400" cy="3600600"/>
          </a:xfrm>
          <a:prstGeom prst="rect">
            <a:avLst/>
          </a:prstGeom>
          <a:noFill/>
          <a:ln>
            <a:noFill/>
          </a:ln>
        </p:spPr>
        <p:txBody>
          <a:bodyPr anchorCtr="0" anchor="ctr" bIns="86075" lIns="86075" spcFirstLastPara="1" rIns="86075" wrap="square" tIns="86075">
            <a:noAutofit/>
          </a:bodyPr>
          <a:lstStyle/>
          <a:p>
            <a:pPr indent="0" lvl="0" marL="0" rtl="0" algn="l">
              <a:spcBef>
                <a:spcPts val="0"/>
              </a:spcBef>
              <a:spcAft>
                <a:spcPts val="0"/>
              </a:spcAft>
              <a:buNone/>
            </a:pPr>
            <a:r>
              <a:t/>
            </a:r>
            <a:endParaRPr/>
          </a:p>
        </p:txBody>
      </p:sp>
      <p:sp>
        <p:nvSpPr>
          <p:cNvPr id="441" name="Google Shape;441;g8a71d7bd37_0_690: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a71d7bd37_0_699: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a71d7bd37_0_699: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8a71d7bd37_0_699: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a71d7bd37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457" name="Google Shape;457;g8a71d7bd37_0_70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94b5e62b4_0_290: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894b5e62b4_0_290: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a71d7bd37_0_7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470" name="Google Shape;470;g8a71d7bd37_0_71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a71d7bd37_0_727: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a71d7bd37_0_727: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8a71d7bd37_0_727: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94b5e62b4_0_294: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894b5e62b4_0_294: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a71d7bd37_0_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19" name="Google Shape;119;g8a71d7bd37_0_90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a71d7bd37_0_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492" name="Google Shape;492;g8a71d7bd37_0_74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a71d7bd37_0_7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501" name="Google Shape;501;g8a71d7bd37_0_748: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a71d7bd37_0_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26" name="Google Shape;126;g8a71d7bd37_0_92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a71d7bd37_0_931:notes"/>
          <p:cNvSpPr/>
          <p:nvPr>
            <p:ph idx="2" type="sldImg"/>
          </p:nvPr>
        </p:nvSpPr>
        <p:spPr>
          <a:xfrm>
            <a:off x="214697" y="748100"/>
            <a:ext cx="7200600" cy="36912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a71d7bd37_0_931:notes"/>
          <p:cNvSpPr txBox="1"/>
          <p:nvPr>
            <p:ph idx="1" type="body"/>
          </p:nvPr>
        </p:nvSpPr>
        <p:spPr>
          <a:xfrm>
            <a:off x="763065" y="4675875"/>
            <a:ext cx="6104100" cy="442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8a71d7bd37_0_931:notes"/>
          <p:cNvSpPr txBox="1"/>
          <p:nvPr>
            <p:ph idx="12" type="sldNum"/>
          </p:nvPr>
        </p:nvSpPr>
        <p:spPr>
          <a:xfrm>
            <a:off x="4318950" y="9352082"/>
            <a:ext cx="3311400" cy="492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hu-H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a71d7bd37_0_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42" name="Google Shape;142;g8a71d7bd37_0_94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a71d7bd37_0_9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48" name="Google Shape;148;g8a71d7bd37_0_954:notes"/>
          <p:cNvSpPr/>
          <p:nvPr>
            <p:ph idx="2" type="sldImg"/>
          </p:nvPr>
        </p:nvSpPr>
        <p:spPr>
          <a:xfrm>
            <a:off x="380206" y="685800"/>
            <a:ext cx="60978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TALOMJEGYZÉK">
  <p:cSld name="TARTALOMJEGYZÉK">
    <p:spTree>
      <p:nvGrpSpPr>
        <p:cNvPr id="12" name="Shape 12"/>
        <p:cNvGrpSpPr/>
        <p:nvPr/>
      </p:nvGrpSpPr>
      <p:grpSpPr>
        <a:xfrm>
          <a:off x="0" y="0"/>
          <a:ext cx="0" cy="0"/>
          <a:chOff x="0" y="0"/>
          <a:chExt cx="0" cy="0"/>
        </a:xfrm>
      </p:grpSpPr>
      <p:sp>
        <p:nvSpPr>
          <p:cNvPr id="13" name="Google Shape;13;p2"/>
          <p:cNvSpPr/>
          <p:nvPr/>
        </p:nvSpPr>
        <p:spPr>
          <a:xfrm>
            <a:off x="-62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D:\Munka\04 - ARCHIVALNI\neuron_solutions_logo_201811_tervek\neuron_solutions_logo_201811bw.png" id="14" name="Google Shape;14;p2"/>
          <p:cNvPicPr preferRelativeResize="0"/>
          <p:nvPr/>
        </p:nvPicPr>
        <p:blipFill rotWithShape="1">
          <a:blip r:embed="rId2">
            <a:alphaModFix/>
          </a:blip>
          <a:srcRect b="0" l="0" r="0" t="0"/>
          <a:stretch/>
        </p:blipFill>
        <p:spPr>
          <a:xfrm>
            <a:off x="4222130" y="3172619"/>
            <a:ext cx="3746500" cy="5127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Clr>
                <a:srgbClr val="75787B"/>
              </a:buClr>
              <a:buSzPts val="2800"/>
              <a:buFont typeface="Arial"/>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70" name="Shape 70"/>
        <p:cNvGrpSpPr/>
        <p:nvPr/>
      </p:nvGrpSpPr>
      <p:grpSpPr>
        <a:xfrm>
          <a:off x="0" y="0"/>
          <a:ext cx="0" cy="0"/>
          <a:chOff x="0" y="0"/>
          <a:chExt cx="0" cy="0"/>
        </a:xfrm>
      </p:grpSpPr>
      <p:cxnSp>
        <p:nvCxnSpPr>
          <p:cNvPr id="71" name="Google Shape;71;p12"/>
          <p:cNvCxnSpPr/>
          <p:nvPr/>
        </p:nvCxnSpPr>
        <p:spPr>
          <a:xfrm flipH="1" rot="10800000">
            <a:off x="-7025" y="6802575"/>
            <a:ext cx="12376800" cy="21200"/>
          </a:xfrm>
          <a:prstGeom prst="straightConnector1">
            <a:avLst/>
          </a:prstGeom>
          <a:noFill/>
          <a:ln cap="flat" cmpd="sng" w="228600">
            <a:solidFill>
              <a:srgbClr val="183C76"/>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2" name="Shape 7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GRAPHS">
  <p:cSld name="2_GRAPHS">
    <p:bg>
      <p:bgPr>
        <a:solidFill>
          <a:srgbClr val="FFFFFF"/>
        </a:solidFill>
      </p:bgPr>
    </p:bg>
    <p:spTree>
      <p:nvGrpSpPr>
        <p:cNvPr id="73" name="Shape 73"/>
        <p:cNvGrpSpPr/>
        <p:nvPr/>
      </p:nvGrpSpPr>
      <p:grpSpPr>
        <a:xfrm>
          <a:off x="0" y="0"/>
          <a:ext cx="0" cy="0"/>
          <a:chOff x="0" y="0"/>
          <a:chExt cx="0" cy="0"/>
        </a:xfrm>
      </p:grpSpPr>
      <p:sp>
        <p:nvSpPr>
          <p:cNvPr id="74" name="Google Shape;74;p14"/>
          <p:cNvSpPr txBox="1"/>
          <p:nvPr>
            <p:ph idx="11" type="ftr"/>
          </p:nvPr>
        </p:nvSpPr>
        <p:spPr>
          <a:xfrm>
            <a:off x="9360363" y="6284356"/>
            <a:ext cx="1920000" cy="179700"/>
          </a:xfrm>
          <a:prstGeom prst="rect">
            <a:avLst/>
          </a:prstGeom>
          <a:noFill/>
          <a:ln>
            <a:noFill/>
          </a:ln>
        </p:spPr>
        <p:txBody>
          <a:bodyPr anchorCtr="0" anchor="ctr" bIns="45725" lIns="45725" spcFirstLastPara="1" rIns="45725" wrap="square" tIns="45725">
            <a:noAutofit/>
          </a:bodyPr>
          <a:lstStyle>
            <a:lvl1pPr indent="0" lvl="0" marL="0" marR="0" rtl="0" algn="r">
              <a:spcBef>
                <a:spcPts val="0"/>
              </a:spcBef>
              <a:spcAft>
                <a:spcPts val="0"/>
              </a:spcAft>
              <a:buSzPts val="700"/>
              <a:buNone/>
              <a:defRPr b="0" i="0" sz="1100" u="none" cap="none" strike="noStrike">
                <a:solidFill>
                  <a:srgbClr val="575756"/>
                </a:solidFill>
                <a:latin typeface="Arial"/>
                <a:ea typeface="Arial"/>
                <a:cs typeface="Arial"/>
                <a:sym typeface="Arial"/>
              </a:defRPr>
            </a:lvl1pPr>
            <a:lvl2pPr indent="0" lvl="1" marL="609600" marR="0" rtl="0" algn="l">
              <a:spcBef>
                <a:spcPts val="0"/>
              </a:spcBef>
              <a:spcAft>
                <a:spcPts val="0"/>
              </a:spcAft>
              <a:buSzPts val="700"/>
              <a:buNone/>
              <a:defRPr b="0" i="0" sz="2400" u="none" cap="none" strike="noStrike">
                <a:solidFill>
                  <a:schemeClr val="lt1"/>
                </a:solidFill>
                <a:latin typeface="Arial"/>
                <a:ea typeface="Arial"/>
                <a:cs typeface="Arial"/>
                <a:sym typeface="Arial"/>
              </a:defRPr>
            </a:lvl2pPr>
            <a:lvl3pPr indent="0" lvl="2" marL="1219200" marR="0" rtl="0" algn="l">
              <a:spcBef>
                <a:spcPts val="0"/>
              </a:spcBef>
              <a:spcAft>
                <a:spcPts val="0"/>
              </a:spcAft>
              <a:buSzPts val="700"/>
              <a:buNone/>
              <a:defRPr b="0" i="0" sz="2400" u="none" cap="none" strike="noStrike">
                <a:solidFill>
                  <a:schemeClr val="lt1"/>
                </a:solidFill>
                <a:latin typeface="Arial"/>
                <a:ea typeface="Arial"/>
                <a:cs typeface="Arial"/>
                <a:sym typeface="Arial"/>
              </a:defRPr>
            </a:lvl3pPr>
            <a:lvl4pPr indent="0" lvl="3" marL="1828800" marR="0" rtl="0" algn="l">
              <a:spcBef>
                <a:spcPts val="0"/>
              </a:spcBef>
              <a:spcAft>
                <a:spcPts val="0"/>
              </a:spcAft>
              <a:buSzPts val="700"/>
              <a:buNone/>
              <a:defRPr b="0" i="0" sz="2400" u="none" cap="none" strike="noStrike">
                <a:solidFill>
                  <a:schemeClr val="lt1"/>
                </a:solidFill>
                <a:latin typeface="Arial"/>
                <a:ea typeface="Arial"/>
                <a:cs typeface="Arial"/>
                <a:sym typeface="Arial"/>
              </a:defRPr>
            </a:lvl4pPr>
            <a:lvl5pPr indent="0" lvl="4" marL="2438400" marR="0" rtl="0" algn="l">
              <a:spcBef>
                <a:spcPts val="0"/>
              </a:spcBef>
              <a:spcAft>
                <a:spcPts val="0"/>
              </a:spcAft>
              <a:buSzPts val="700"/>
              <a:buNone/>
              <a:defRPr b="0" i="0" sz="2400" u="none" cap="none" strike="noStrike">
                <a:solidFill>
                  <a:schemeClr val="lt1"/>
                </a:solidFill>
                <a:latin typeface="Arial"/>
                <a:ea typeface="Arial"/>
                <a:cs typeface="Arial"/>
                <a:sym typeface="Arial"/>
              </a:defRPr>
            </a:lvl5pPr>
            <a:lvl6pPr indent="0" lvl="5" marL="3048000" marR="0" rtl="0" algn="l">
              <a:spcBef>
                <a:spcPts val="0"/>
              </a:spcBef>
              <a:spcAft>
                <a:spcPts val="0"/>
              </a:spcAft>
              <a:buSzPts val="700"/>
              <a:buNone/>
              <a:defRPr b="0" i="0" sz="2400" u="none" cap="none" strike="noStrike">
                <a:solidFill>
                  <a:schemeClr val="lt1"/>
                </a:solidFill>
                <a:latin typeface="Arial"/>
                <a:ea typeface="Arial"/>
                <a:cs typeface="Arial"/>
                <a:sym typeface="Arial"/>
              </a:defRPr>
            </a:lvl6pPr>
            <a:lvl7pPr indent="0" lvl="6" marL="3657600" marR="0" rtl="0" algn="l">
              <a:spcBef>
                <a:spcPts val="0"/>
              </a:spcBef>
              <a:spcAft>
                <a:spcPts val="0"/>
              </a:spcAft>
              <a:buSzPts val="700"/>
              <a:buNone/>
              <a:defRPr b="0" i="0" sz="2400" u="none" cap="none" strike="noStrike">
                <a:solidFill>
                  <a:schemeClr val="lt1"/>
                </a:solidFill>
                <a:latin typeface="Arial"/>
                <a:ea typeface="Arial"/>
                <a:cs typeface="Arial"/>
                <a:sym typeface="Arial"/>
              </a:defRPr>
            </a:lvl7pPr>
            <a:lvl8pPr indent="0" lvl="7" marL="4267200" marR="0" rtl="0" algn="l">
              <a:spcBef>
                <a:spcPts val="0"/>
              </a:spcBef>
              <a:spcAft>
                <a:spcPts val="0"/>
              </a:spcAft>
              <a:buSzPts val="700"/>
              <a:buNone/>
              <a:defRPr b="0" i="0" sz="2400" u="none" cap="none" strike="noStrike">
                <a:solidFill>
                  <a:schemeClr val="lt1"/>
                </a:solidFill>
                <a:latin typeface="Arial"/>
                <a:ea typeface="Arial"/>
                <a:cs typeface="Arial"/>
                <a:sym typeface="Arial"/>
              </a:defRPr>
            </a:lvl8pPr>
            <a:lvl9pPr indent="0" lvl="8" marL="4876800" marR="0" rtl="0" algn="l">
              <a:spcBef>
                <a:spcPts val="0"/>
              </a:spcBef>
              <a:spcAft>
                <a:spcPts val="0"/>
              </a:spcAft>
              <a:buSzPts val="700"/>
              <a:buNone/>
              <a:defRPr b="0" i="0" sz="2400" u="none" cap="none" strike="noStrike">
                <a:solidFill>
                  <a:schemeClr val="lt1"/>
                </a:solidFill>
                <a:latin typeface="Arial"/>
                <a:ea typeface="Arial"/>
                <a:cs typeface="Arial"/>
                <a:sym typeface="Arial"/>
              </a:defRPr>
            </a:lvl9pPr>
          </a:lstStyle>
          <a:p/>
        </p:txBody>
      </p:sp>
      <p:sp>
        <p:nvSpPr>
          <p:cNvPr id="75" name="Google Shape;75;p14"/>
          <p:cNvSpPr txBox="1"/>
          <p:nvPr>
            <p:ph type="title"/>
          </p:nvPr>
        </p:nvSpPr>
        <p:spPr>
          <a:xfrm>
            <a:off x="408060" y="192021"/>
            <a:ext cx="9912300" cy="4527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rgbClr val="575756"/>
              </a:buClr>
              <a:buSzPts val="1900"/>
              <a:buFont typeface="Arial"/>
              <a:buNone/>
              <a:defRPr b="1" i="0" sz="1600" u="none" cap="none" strike="noStrike">
                <a:solidFill>
                  <a:srgbClr val="575756"/>
                </a:solidFill>
                <a:latin typeface="Arial"/>
                <a:ea typeface="Arial"/>
                <a:cs typeface="Arial"/>
                <a:sym typeface="Arial"/>
              </a:defRPr>
            </a:lvl1pPr>
            <a:lvl2pPr indent="0" lvl="1" marL="0" marR="0" rtl="0" algn="l">
              <a:spcBef>
                <a:spcPts val="0"/>
              </a:spcBef>
              <a:spcAft>
                <a:spcPts val="0"/>
              </a:spcAft>
              <a:buSzPts val="1900"/>
              <a:buNone/>
              <a:defRPr b="0" i="0" sz="2400" u="none" cap="none" strike="noStrike">
                <a:solidFill>
                  <a:schemeClr val="lt2"/>
                </a:solidFill>
              </a:defRPr>
            </a:lvl2pPr>
            <a:lvl3pPr indent="0" lvl="2" marL="0" marR="0" rtl="0" algn="l">
              <a:spcBef>
                <a:spcPts val="0"/>
              </a:spcBef>
              <a:spcAft>
                <a:spcPts val="0"/>
              </a:spcAft>
              <a:buSzPts val="1900"/>
              <a:buNone/>
              <a:defRPr b="0" i="0" sz="2400" u="none" cap="none" strike="noStrike">
                <a:solidFill>
                  <a:schemeClr val="lt2"/>
                </a:solidFill>
              </a:defRPr>
            </a:lvl3pPr>
            <a:lvl4pPr indent="0" lvl="3" marL="0" marR="0" rtl="0" algn="l">
              <a:spcBef>
                <a:spcPts val="0"/>
              </a:spcBef>
              <a:spcAft>
                <a:spcPts val="0"/>
              </a:spcAft>
              <a:buSzPts val="1900"/>
              <a:buNone/>
              <a:defRPr b="0" i="0" sz="2400" u="none" cap="none" strike="noStrike">
                <a:solidFill>
                  <a:schemeClr val="lt2"/>
                </a:solidFill>
              </a:defRPr>
            </a:lvl4pPr>
            <a:lvl5pPr indent="0" lvl="4" marL="0" marR="0" rtl="0" algn="l">
              <a:spcBef>
                <a:spcPts val="0"/>
              </a:spcBef>
              <a:spcAft>
                <a:spcPts val="0"/>
              </a:spcAft>
              <a:buSzPts val="1900"/>
              <a:buNone/>
              <a:defRPr b="0" i="0" sz="2400" u="none" cap="none" strike="noStrike">
                <a:solidFill>
                  <a:schemeClr val="lt2"/>
                </a:solidFill>
              </a:defRPr>
            </a:lvl5pPr>
            <a:lvl6pPr indent="0" lvl="5" marL="0" marR="0" rtl="0" algn="l">
              <a:spcBef>
                <a:spcPts val="0"/>
              </a:spcBef>
              <a:spcAft>
                <a:spcPts val="0"/>
              </a:spcAft>
              <a:buSzPts val="1900"/>
              <a:buNone/>
              <a:defRPr b="0" i="0" sz="2400" u="none" cap="none" strike="noStrike">
                <a:solidFill>
                  <a:schemeClr val="lt2"/>
                </a:solidFill>
              </a:defRPr>
            </a:lvl6pPr>
            <a:lvl7pPr indent="0" lvl="6" marL="0" marR="0" rtl="0" algn="l">
              <a:spcBef>
                <a:spcPts val="0"/>
              </a:spcBef>
              <a:spcAft>
                <a:spcPts val="0"/>
              </a:spcAft>
              <a:buSzPts val="1900"/>
              <a:buNone/>
              <a:defRPr b="0" i="0" sz="2400" u="none" cap="none" strike="noStrike">
                <a:solidFill>
                  <a:schemeClr val="lt2"/>
                </a:solidFill>
              </a:defRPr>
            </a:lvl7pPr>
            <a:lvl8pPr indent="0" lvl="7" marL="0" marR="0" rtl="0" algn="l">
              <a:spcBef>
                <a:spcPts val="0"/>
              </a:spcBef>
              <a:spcAft>
                <a:spcPts val="0"/>
              </a:spcAft>
              <a:buSzPts val="1900"/>
              <a:buNone/>
              <a:defRPr b="0" i="0" sz="2400" u="none" cap="none" strike="noStrike">
                <a:solidFill>
                  <a:schemeClr val="lt2"/>
                </a:solidFill>
              </a:defRPr>
            </a:lvl8pPr>
            <a:lvl9pPr indent="0" lvl="8" marL="0" marR="0" rtl="0" algn="l">
              <a:spcBef>
                <a:spcPts val="0"/>
              </a:spcBef>
              <a:spcAft>
                <a:spcPts val="0"/>
              </a:spcAft>
              <a:buSzPts val="1900"/>
              <a:buNone/>
              <a:defRPr b="0" i="0" sz="2400" u="none" cap="none" strike="noStrike">
                <a:solidFill>
                  <a:schemeClr val="lt2"/>
                </a:solidFill>
              </a:defRPr>
            </a:lvl9pPr>
          </a:lstStyle>
          <a:p/>
        </p:txBody>
      </p:sp>
      <p:sp>
        <p:nvSpPr>
          <p:cNvPr id="76" name="Google Shape;76;p14"/>
          <p:cNvSpPr txBox="1"/>
          <p:nvPr>
            <p:ph idx="1" type="body"/>
          </p:nvPr>
        </p:nvSpPr>
        <p:spPr>
          <a:xfrm>
            <a:off x="456771" y="1137313"/>
            <a:ext cx="11280000" cy="4740000"/>
          </a:xfrm>
          <a:prstGeom prst="rect">
            <a:avLst/>
          </a:prstGeom>
          <a:noFill/>
          <a:ln>
            <a:noFill/>
          </a:ln>
        </p:spPr>
        <p:txBody>
          <a:bodyPr anchorCtr="0" anchor="t" bIns="121900" lIns="121900" spcFirstLastPara="1" rIns="121900" wrap="square" tIns="121900">
            <a:noAutofit/>
          </a:bodyPr>
          <a:lstStyle>
            <a:lvl1pPr indent="-228600" lvl="0" marL="457200" marR="0" rtl="0" algn="l">
              <a:spcBef>
                <a:spcPts val="300"/>
              </a:spcBef>
              <a:spcAft>
                <a:spcPts val="0"/>
              </a:spcAft>
              <a:buClr>
                <a:schemeClr val="accent4"/>
              </a:buClr>
              <a:buSzPts val="1900"/>
              <a:buFont typeface="Arial"/>
              <a:buNone/>
              <a:defRPr b="0" i="0" sz="2400" u="none" cap="none" strike="noStrike">
                <a:solidFill>
                  <a:schemeClr val="dk1"/>
                </a:solidFill>
                <a:latin typeface="Arial"/>
                <a:ea typeface="Arial"/>
                <a:cs typeface="Arial"/>
                <a:sym typeface="Arial"/>
              </a:defRPr>
            </a:lvl1pPr>
            <a:lvl2pPr indent="-349250" lvl="1" marL="914400" marR="0" rtl="0" algn="l">
              <a:spcBef>
                <a:spcPts val="300"/>
              </a:spcBef>
              <a:spcAft>
                <a:spcPts val="0"/>
              </a:spcAft>
              <a:buClr>
                <a:srgbClr val="EE4036"/>
              </a:buClr>
              <a:buSzPts val="1900"/>
              <a:buFont typeface="Noto Sans Symbols"/>
              <a:buChar char="▪"/>
              <a:defRPr b="0" i="0" sz="2100" u="none" cap="none" strike="noStrike">
                <a:solidFill>
                  <a:schemeClr val="dk1"/>
                </a:solidFill>
                <a:latin typeface="Arial"/>
                <a:ea typeface="Arial"/>
                <a:cs typeface="Arial"/>
                <a:sym typeface="Arial"/>
              </a:defRPr>
            </a:lvl2pPr>
            <a:lvl3pPr indent="-349250" lvl="2" marL="1371600" marR="0" rtl="0" algn="l">
              <a:spcBef>
                <a:spcPts val="300"/>
              </a:spcBef>
              <a:spcAft>
                <a:spcPts val="0"/>
              </a:spcAft>
              <a:buClr>
                <a:srgbClr val="575756"/>
              </a:buClr>
              <a:buSzPts val="1900"/>
              <a:buFont typeface="Noto Sans Symbols"/>
              <a:buChar char="▪"/>
              <a:defRPr b="0" i="0" sz="1900" u="none" cap="none" strike="noStrike">
                <a:solidFill>
                  <a:schemeClr val="dk1"/>
                </a:solidFill>
                <a:latin typeface="Arial"/>
                <a:ea typeface="Arial"/>
                <a:cs typeface="Arial"/>
                <a:sym typeface="Arial"/>
              </a:defRPr>
            </a:lvl3pPr>
            <a:lvl4pPr indent="-330200" lvl="3" marL="1828800" marR="0" rtl="0" algn="l">
              <a:spcBef>
                <a:spcPts val="300"/>
              </a:spcBef>
              <a:spcAft>
                <a:spcPts val="0"/>
              </a:spcAft>
              <a:buClr>
                <a:srgbClr val="575756"/>
              </a:buClr>
              <a:buSzPts val="1600"/>
              <a:buFont typeface="Noto Sans Symbols"/>
              <a:buChar char="▪"/>
              <a:defRPr b="0" i="0" sz="1600" u="none" cap="none" strike="noStrike">
                <a:solidFill>
                  <a:srgbClr val="575756"/>
                </a:solidFill>
                <a:latin typeface="Arial"/>
                <a:ea typeface="Arial"/>
                <a:cs typeface="Arial"/>
                <a:sym typeface="Arial"/>
              </a:defRPr>
            </a:lvl4pPr>
            <a:lvl5pPr indent="-228600" lvl="4" marL="2286000" marR="0" rtl="0" algn="l">
              <a:spcBef>
                <a:spcPts val="300"/>
              </a:spcBef>
              <a:spcAft>
                <a:spcPts val="0"/>
              </a:spcAft>
              <a:buClr>
                <a:srgbClr val="575756"/>
              </a:buClr>
              <a:buSzPts val="1900"/>
              <a:buFont typeface="Arial"/>
              <a:buNone/>
              <a:defRPr b="0" i="0" sz="1300" u="none" cap="none" strike="noStrike">
                <a:solidFill>
                  <a:srgbClr val="575756"/>
                </a:solidFill>
                <a:latin typeface="Arial"/>
                <a:ea typeface="Arial"/>
                <a:cs typeface="Arial"/>
                <a:sym typeface="Arial"/>
              </a:defRPr>
            </a:lvl5pPr>
            <a:lvl6pPr indent="-400050" lvl="5" marL="2743200" marR="0" rtl="0" algn="l">
              <a:spcBef>
                <a:spcPts val="50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6pPr>
            <a:lvl7pPr indent="-400050" lvl="6" marL="3200400" marR="0" rtl="0" algn="l">
              <a:spcBef>
                <a:spcPts val="50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7pPr>
            <a:lvl8pPr indent="-400050" lvl="7" marL="3657600" marR="0" rtl="0" algn="l">
              <a:spcBef>
                <a:spcPts val="50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8pPr>
            <a:lvl9pPr indent="-400050" lvl="8" marL="4114800" marR="0" rtl="0" algn="l">
              <a:spcBef>
                <a:spcPts val="500"/>
              </a:spcBef>
              <a:spcAft>
                <a:spcPts val="0"/>
              </a:spcAft>
              <a:buClr>
                <a:schemeClr val="lt1"/>
              </a:buClr>
              <a:buSzPts val="2700"/>
              <a:buFont typeface="Arial"/>
              <a:buChar char="•"/>
              <a:defRPr b="0" i="0" sz="27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
    <p:spTree>
      <p:nvGrpSpPr>
        <p:cNvPr id="77" name="Shape 7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ÁLTALÁNOS SZÖVEGES">
  <p:cSld name="3_ÁLTALÁNOS SZÖVEGES">
    <p:spTree>
      <p:nvGrpSpPr>
        <p:cNvPr id="78" name="Shape 78"/>
        <p:cNvGrpSpPr/>
        <p:nvPr/>
      </p:nvGrpSpPr>
      <p:grpSpPr>
        <a:xfrm>
          <a:off x="0" y="0"/>
          <a:ext cx="0" cy="0"/>
          <a:chOff x="0" y="0"/>
          <a:chExt cx="0" cy="0"/>
        </a:xfrm>
      </p:grpSpPr>
      <p:sp>
        <p:nvSpPr>
          <p:cNvPr id="79" name="Google Shape;79;p16"/>
          <p:cNvSpPr/>
          <p:nvPr/>
        </p:nvSpPr>
        <p:spPr>
          <a:xfrm>
            <a:off x="-620" y="6290258"/>
            <a:ext cx="12192000" cy="58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pic>
        <p:nvPicPr>
          <p:cNvPr descr="D:\Munka\04 - ARCHIVALNI\neuron_solutions_logo_201811_tervek\neuron_solutions_logo_201811bw.png" id="80" name="Google Shape;80;p16"/>
          <p:cNvPicPr preferRelativeResize="0"/>
          <p:nvPr/>
        </p:nvPicPr>
        <p:blipFill rotWithShape="1">
          <a:blip r:embed="rId2">
            <a:alphaModFix/>
          </a:blip>
          <a:srcRect b="0" l="0" r="0" t="0"/>
          <a:stretch/>
        </p:blipFill>
        <p:spPr>
          <a:xfrm>
            <a:off x="537922" y="6447738"/>
            <a:ext cx="1968309" cy="269391"/>
          </a:xfrm>
          <a:prstGeom prst="rect">
            <a:avLst/>
          </a:prstGeom>
          <a:noFill/>
          <a:ln>
            <a:noFill/>
          </a:ln>
        </p:spPr>
      </p:pic>
      <p:sp>
        <p:nvSpPr>
          <p:cNvPr id="81" name="Google Shape;81;p16"/>
          <p:cNvSpPr txBox="1"/>
          <p:nvPr>
            <p:ph idx="11" type="ftr"/>
          </p:nvPr>
        </p:nvSpPr>
        <p:spPr>
          <a:xfrm>
            <a:off x="5135878" y="6290258"/>
            <a:ext cx="5530800" cy="567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6"/>
          <p:cNvSpPr txBox="1"/>
          <p:nvPr>
            <p:ph idx="12" type="sldNum"/>
          </p:nvPr>
        </p:nvSpPr>
        <p:spPr>
          <a:xfrm>
            <a:off x="10977123" y="6290258"/>
            <a:ext cx="720000" cy="567600"/>
          </a:xfrm>
          <a:prstGeom prst="rect">
            <a:avLst/>
          </a:prstGeom>
          <a:solidFill>
            <a:schemeClr val="lt2"/>
          </a:solid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hu-HU"/>
              <a:t>‹#›</a:t>
            </a:fld>
            <a:endParaRPr/>
          </a:p>
        </p:txBody>
      </p:sp>
      <p:sp>
        <p:nvSpPr>
          <p:cNvPr id="83" name="Google Shape;83;p16"/>
          <p:cNvSpPr/>
          <p:nvPr/>
        </p:nvSpPr>
        <p:spPr>
          <a:xfrm>
            <a:off x="-620" y="-6995"/>
            <a:ext cx="12192000" cy="123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84" name="Google Shape;84;p16"/>
          <p:cNvSpPr txBox="1"/>
          <p:nvPr>
            <p:ph idx="1" type="body"/>
          </p:nvPr>
        </p:nvSpPr>
        <p:spPr>
          <a:xfrm>
            <a:off x="1214967" y="1304975"/>
            <a:ext cx="9777000" cy="938100"/>
          </a:xfrm>
          <a:prstGeom prst="rect">
            <a:avLst/>
          </a:prstGeom>
          <a:noFill/>
          <a:ln>
            <a:noFill/>
          </a:ln>
        </p:spPr>
        <p:txBody>
          <a:bodyPr anchorCtr="0" anchor="t" bIns="45700" lIns="91425" spcFirstLastPara="1" rIns="91425" wrap="square" tIns="45700">
            <a:noAutofit/>
          </a:bodyPr>
          <a:lstStyle>
            <a:lvl1pPr indent="-406400" lvl="0" marL="457200" rtl="0" algn="l">
              <a:lnSpc>
                <a:spcPct val="90000"/>
              </a:lnSpc>
              <a:spcBef>
                <a:spcPts val="1000"/>
              </a:spcBef>
              <a:spcAft>
                <a:spcPts val="0"/>
              </a:spcAft>
              <a:buClr>
                <a:srgbClr val="75787B"/>
              </a:buClr>
              <a:buSzPts val="2800"/>
              <a:buChar char="•"/>
              <a:defRPr>
                <a:solidFill>
                  <a:srgbClr val="75787B"/>
                </a:solidFill>
              </a:defRPr>
            </a:lvl1pPr>
            <a:lvl2pPr indent="-381000" lvl="1" marL="914400" rtl="0" algn="l">
              <a:lnSpc>
                <a:spcPct val="90000"/>
              </a:lnSpc>
              <a:spcBef>
                <a:spcPts val="500"/>
              </a:spcBef>
              <a:spcAft>
                <a:spcPts val="0"/>
              </a:spcAft>
              <a:buClr>
                <a:srgbClr val="75787B"/>
              </a:buClr>
              <a:buSzPts val="2400"/>
              <a:buChar char="–"/>
              <a:defRPr>
                <a:solidFill>
                  <a:srgbClr val="75787B"/>
                </a:solidFill>
              </a:defRPr>
            </a:lvl2pPr>
            <a:lvl3pPr indent="-355600" lvl="2" marL="1371600" rtl="0" algn="l">
              <a:lnSpc>
                <a:spcPct val="90000"/>
              </a:lnSpc>
              <a:spcBef>
                <a:spcPts val="500"/>
              </a:spcBef>
              <a:spcAft>
                <a:spcPts val="0"/>
              </a:spcAft>
              <a:buClr>
                <a:srgbClr val="75787B"/>
              </a:buClr>
              <a:buSzPts val="2000"/>
              <a:buChar char="•"/>
              <a:defRPr>
                <a:solidFill>
                  <a:srgbClr val="75787B"/>
                </a:solidFill>
              </a:defRPr>
            </a:lvl3pPr>
            <a:lvl4pPr indent="-342900" lvl="3" marL="1828800" rtl="0" algn="l">
              <a:lnSpc>
                <a:spcPct val="90000"/>
              </a:lnSpc>
              <a:spcBef>
                <a:spcPts val="500"/>
              </a:spcBef>
              <a:spcAft>
                <a:spcPts val="0"/>
              </a:spcAft>
              <a:buClr>
                <a:srgbClr val="75787B"/>
              </a:buClr>
              <a:buSzPts val="1800"/>
              <a:buChar char="–"/>
              <a:defRPr>
                <a:solidFill>
                  <a:srgbClr val="75787B"/>
                </a:solidFill>
              </a:defRPr>
            </a:lvl4pPr>
            <a:lvl5pPr indent="-342900" lvl="4" marL="2286000" rtl="0" algn="l">
              <a:lnSpc>
                <a:spcPct val="90000"/>
              </a:lnSpc>
              <a:spcBef>
                <a:spcPts val="500"/>
              </a:spcBef>
              <a:spcAft>
                <a:spcPts val="0"/>
              </a:spcAft>
              <a:buClr>
                <a:srgbClr val="75787B"/>
              </a:buClr>
              <a:buSzPts val="1800"/>
              <a:buChar char="»"/>
              <a:defRPr>
                <a:solidFill>
                  <a:srgbClr val="75787B"/>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5" name="Google Shape;85;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75787B"/>
              </a:buClr>
              <a:buSzPts val="4400"/>
              <a:buFont typeface="Calibri"/>
              <a:buNone/>
              <a:defRPr>
                <a:solidFill>
                  <a:srgbClr val="75787B"/>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ÍMLAP" type="title">
  <p:cSld name="TITLE">
    <p:spTree>
      <p:nvGrpSpPr>
        <p:cNvPr id="15" name="Shape 15"/>
        <p:cNvGrpSpPr/>
        <p:nvPr/>
      </p:nvGrpSpPr>
      <p:grpSpPr>
        <a:xfrm>
          <a:off x="0" y="0"/>
          <a:ext cx="0" cy="0"/>
          <a:chOff x="0" y="0"/>
          <a:chExt cx="0" cy="0"/>
        </a:xfrm>
      </p:grpSpPr>
      <p:sp>
        <p:nvSpPr>
          <p:cNvPr id="16" name="Google Shape;16;p3"/>
          <p:cNvSpPr/>
          <p:nvPr/>
        </p:nvSpPr>
        <p:spPr>
          <a:xfrm>
            <a:off x="-62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7" name="Google Shape;17;p3"/>
          <p:cNvPicPr preferRelativeResize="0"/>
          <p:nvPr/>
        </p:nvPicPr>
        <p:blipFill rotWithShape="1">
          <a:blip r:embed="rId2">
            <a:alphaModFix/>
          </a:blip>
          <a:srcRect b="0" l="0" r="0" t="0"/>
          <a:stretch/>
        </p:blipFill>
        <p:spPr>
          <a:xfrm>
            <a:off x="5999991" y="1196752"/>
            <a:ext cx="7200800" cy="5405171"/>
          </a:xfrm>
          <a:prstGeom prst="rect">
            <a:avLst/>
          </a:prstGeom>
          <a:noFill/>
          <a:ln>
            <a:noFill/>
          </a:ln>
        </p:spPr>
      </p:pic>
      <p:sp>
        <p:nvSpPr>
          <p:cNvPr id="18" name="Google Shape;18;p3"/>
          <p:cNvSpPr txBox="1"/>
          <p:nvPr>
            <p:ph type="ctrTitle"/>
          </p:nvPr>
        </p:nvSpPr>
        <p:spPr>
          <a:xfrm>
            <a:off x="575295" y="908677"/>
            <a:ext cx="11041411" cy="1620208"/>
          </a:xfrm>
          <a:prstGeom prst="rect">
            <a:avLst/>
          </a:prstGeom>
          <a:noFill/>
          <a:ln>
            <a:noFill/>
          </a:ln>
        </p:spPr>
        <p:txBody>
          <a:bodyPr anchorCtr="0" anchor="ctr" bIns="0" lIns="0" spcFirstLastPara="1" rIns="0" wrap="square" tIns="0">
            <a:noAutofit/>
          </a:bodyPr>
          <a:lstStyle>
            <a:lvl1pPr lvl="0" algn="l">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575296" y="2181637"/>
            <a:ext cx="9787905" cy="1594610"/>
          </a:xfrm>
          <a:prstGeom prst="rect">
            <a:avLst/>
          </a:prstGeom>
          <a:noFill/>
          <a:ln>
            <a:noFill/>
          </a:ln>
        </p:spPr>
        <p:txBody>
          <a:bodyPr anchorCtr="0" anchor="t" bIns="0" lIns="0" spcFirstLastPara="1" rIns="0" wrap="square" tIns="0">
            <a:noAutofit/>
          </a:bodyPr>
          <a:lstStyle>
            <a:lvl1pPr lvl="0" algn="l">
              <a:spcBef>
                <a:spcPts val="1500"/>
              </a:spcBef>
              <a:spcAft>
                <a:spcPts val="0"/>
              </a:spcAft>
              <a:buSzPts val="2800"/>
              <a:buNone/>
              <a:defRPr b="1">
                <a:solidFill>
                  <a:schemeClr val="lt1"/>
                </a:solidFill>
              </a:defRPr>
            </a:lvl1pPr>
            <a:lvl2pPr lvl="1" algn="ctr">
              <a:spcBef>
                <a:spcPts val="560"/>
              </a:spcBef>
              <a:spcAft>
                <a:spcPts val="0"/>
              </a:spcAft>
              <a:buClr>
                <a:srgbClr val="888888"/>
              </a:buClr>
              <a:buSzPts val="2800"/>
              <a:buNone/>
              <a:defRPr>
                <a:solidFill>
                  <a:srgbClr val="888888"/>
                </a:solidFill>
              </a:defRPr>
            </a:lvl2pPr>
            <a:lvl3pPr lvl="2" algn="ctr">
              <a:spcBef>
                <a:spcPts val="0"/>
              </a:spcBef>
              <a:spcAft>
                <a:spcPts val="0"/>
              </a:spcAft>
              <a:buSzPts val="2800"/>
              <a:buNone/>
              <a:defRPr>
                <a:solidFill>
                  <a:srgbClr val="888888"/>
                </a:solidFill>
              </a:defRPr>
            </a:lvl3pPr>
            <a:lvl4pPr lvl="3" algn="ctr">
              <a:spcBef>
                <a:spcPts val="560"/>
              </a:spcBef>
              <a:spcAft>
                <a:spcPts val="0"/>
              </a:spcAft>
              <a:buClr>
                <a:srgbClr val="888888"/>
              </a:buClr>
              <a:buSzPts val="2800"/>
              <a:buNone/>
              <a:defRPr>
                <a:solidFill>
                  <a:srgbClr val="888888"/>
                </a:solidFill>
              </a:defRPr>
            </a:lvl4pPr>
            <a:lvl5pPr lvl="4" algn="ctr">
              <a:spcBef>
                <a:spcPts val="560"/>
              </a:spcBef>
              <a:spcAft>
                <a:spcPts val="0"/>
              </a:spcAft>
              <a:buClr>
                <a:srgbClr val="888888"/>
              </a:buClr>
              <a:buSzPts val="2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3"/>
          <p:cNvSpPr/>
          <p:nvPr/>
        </p:nvSpPr>
        <p:spPr>
          <a:xfrm>
            <a:off x="-620" y="6290258"/>
            <a:ext cx="12192000" cy="56774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descr="D:\Munka\04 - ARCHIVALNI\neuron_solutions_logo_201811_tervek\neuron_solutions_logo_201811bw.png" id="21" name="Google Shape;21;p3"/>
          <p:cNvPicPr preferRelativeResize="0"/>
          <p:nvPr/>
        </p:nvPicPr>
        <p:blipFill rotWithShape="1">
          <a:blip r:embed="rId3">
            <a:alphaModFix/>
          </a:blip>
          <a:srcRect b="0" l="0" r="0" t="0"/>
          <a:stretch/>
        </p:blipFill>
        <p:spPr>
          <a:xfrm>
            <a:off x="537922" y="6453337"/>
            <a:ext cx="1968309" cy="26939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ÁLTALÁNOS SZÖVEGES">
  <p:cSld name="ÁLTALÁNOS SZÖVEGES">
    <p:spTree>
      <p:nvGrpSpPr>
        <p:cNvPr id="22" name="Shape 22"/>
        <p:cNvGrpSpPr/>
        <p:nvPr/>
      </p:nvGrpSpPr>
      <p:grpSpPr>
        <a:xfrm>
          <a:off x="0" y="0"/>
          <a:ext cx="0" cy="0"/>
          <a:chOff x="0" y="0"/>
          <a:chExt cx="0" cy="0"/>
        </a:xfrm>
      </p:grpSpPr>
      <p:sp>
        <p:nvSpPr>
          <p:cNvPr id="23" name="Google Shape;23;p4"/>
          <p:cNvSpPr/>
          <p:nvPr/>
        </p:nvSpPr>
        <p:spPr>
          <a:xfrm>
            <a:off x="-620" y="6290258"/>
            <a:ext cx="12192000" cy="58435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descr="D:\Munka\04 - ARCHIVALNI\neuron_solutions_logo_201811_tervek\neuron_solutions_logo_201811bw.png" id="24" name="Google Shape;24;p4"/>
          <p:cNvPicPr preferRelativeResize="0"/>
          <p:nvPr/>
        </p:nvPicPr>
        <p:blipFill rotWithShape="1">
          <a:blip r:embed="rId2">
            <a:alphaModFix/>
          </a:blip>
          <a:srcRect b="0" l="0" r="0" t="0"/>
          <a:stretch/>
        </p:blipFill>
        <p:spPr>
          <a:xfrm>
            <a:off x="537922" y="6447738"/>
            <a:ext cx="1968309" cy="269391"/>
          </a:xfrm>
          <a:prstGeom prst="rect">
            <a:avLst/>
          </a:prstGeom>
          <a:noFill/>
          <a:ln>
            <a:noFill/>
          </a:ln>
        </p:spPr>
      </p:pic>
      <p:sp>
        <p:nvSpPr>
          <p:cNvPr id="25" name="Google Shape;25;p4"/>
          <p:cNvSpPr/>
          <p:nvPr/>
        </p:nvSpPr>
        <p:spPr>
          <a:xfrm>
            <a:off x="-620" y="-6995"/>
            <a:ext cx="12192000" cy="1236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26" name="Google Shape;26;p4"/>
          <p:cNvSpPr txBox="1"/>
          <p:nvPr>
            <p:ph type="title"/>
          </p:nvPr>
        </p:nvSpPr>
        <p:spPr>
          <a:xfrm>
            <a:off x="575295" y="368610"/>
            <a:ext cx="11041411" cy="720092"/>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75787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575295" y="1088702"/>
            <a:ext cx="11041411" cy="4680598"/>
          </a:xfrm>
          <a:prstGeom prst="rect">
            <a:avLst/>
          </a:prstGeom>
          <a:noFill/>
          <a:ln>
            <a:noFill/>
          </a:ln>
        </p:spPr>
        <p:txBody>
          <a:bodyPr anchorCtr="0" anchor="t" bIns="0" lIns="0" spcFirstLastPara="1" rIns="0" wrap="square" tIns="0">
            <a:noAutofit/>
          </a:bodyPr>
          <a:lstStyle>
            <a:lvl1pPr indent="-342900" lvl="0" marL="457200" algn="l">
              <a:spcBef>
                <a:spcPts val="150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8" name="Google Shape;28;p4"/>
          <p:cNvPicPr preferRelativeResize="0"/>
          <p:nvPr/>
        </p:nvPicPr>
        <p:blipFill>
          <a:blip r:embed="rId3">
            <a:alphaModFix/>
          </a:blip>
          <a:stretch>
            <a:fillRect/>
          </a:stretch>
        </p:blipFill>
        <p:spPr>
          <a:xfrm>
            <a:off x="11105525" y="5846913"/>
            <a:ext cx="1009650" cy="367138"/>
          </a:xfrm>
          <a:prstGeom prst="rect">
            <a:avLst/>
          </a:prstGeom>
          <a:noFill/>
          <a:ln>
            <a:noFill/>
          </a:ln>
        </p:spPr>
      </p:pic>
      <p:sp>
        <p:nvSpPr>
          <p:cNvPr id="29" name="Google Shape;29;p4"/>
          <p:cNvSpPr txBox="1"/>
          <p:nvPr/>
        </p:nvSpPr>
        <p:spPr>
          <a:xfrm>
            <a:off x="11004525" y="5790750"/>
            <a:ext cx="11640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hu-HU" sz="900">
                <a:solidFill>
                  <a:srgbClr val="75787B"/>
                </a:solidFill>
                <a:latin typeface="Verdana"/>
                <a:ea typeface="Verdana"/>
                <a:cs typeface="Verdana"/>
                <a:sym typeface="Verdana"/>
              </a:rPr>
              <a:t>Powered by</a:t>
            </a:r>
            <a:endParaRPr b="1" sz="900">
              <a:solidFill>
                <a:srgbClr val="75787B"/>
              </a:solidFill>
              <a:latin typeface="Verdana"/>
              <a:ea typeface="Verdana"/>
              <a:cs typeface="Verdana"/>
              <a:sym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ÁLTALÁNOS SZÖVEGES">
  <p:cSld name="1_ÁLTALÁNOS SZÖVEGES">
    <p:spTree>
      <p:nvGrpSpPr>
        <p:cNvPr id="30" name="Shape 30"/>
        <p:cNvGrpSpPr/>
        <p:nvPr/>
      </p:nvGrpSpPr>
      <p:grpSpPr>
        <a:xfrm>
          <a:off x="0" y="0"/>
          <a:ext cx="0" cy="0"/>
          <a:chOff x="0" y="0"/>
          <a:chExt cx="0" cy="0"/>
        </a:xfrm>
      </p:grpSpPr>
      <p:pic>
        <p:nvPicPr>
          <p:cNvPr descr="D:\Munka\02 - LEVILLANTAS - KEPEK\logo_motivum_feher_alapra.png" id="31" name="Google Shape;31;p5"/>
          <p:cNvPicPr preferRelativeResize="0"/>
          <p:nvPr/>
        </p:nvPicPr>
        <p:blipFill rotWithShape="1">
          <a:blip r:embed="rId2">
            <a:alphaModFix/>
          </a:blip>
          <a:srcRect b="0" l="0" r="0" t="0"/>
          <a:stretch/>
        </p:blipFill>
        <p:spPr>
          <a:xfrm>
            <a:off x="5519937" y="1572705"/>
            <a:ext cx="7505700" cy="5629275"/>
          </a:xfrm>
          <a:prstGeom prst="rect">
            <a:avLst/>
          </a:prstGeom>
          <a:noFill/>
          <a:ln>
            <a:noFill/>
          </a:ln>
        </p:spPr>
      </p:pic>
      <p:sp>
        <p:nvSpPr>
          <p:cNvPr id="32" name="Google Shape;32;p5"/>
          <p:cNvSpPr/>
          <p:nvPr/>
        </p:nvSpPr>
        <p:spPr>
          <a:xfrm>
            <a:off x="-620" y="6290258"/>
            <a:ext cx="12192000" cy="58435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descr="D:\Munka\04 - ARCHIVALNI\neuron_solutions_logo_201811_tervek\neuron_solutions_logo_201811bw.png" id="33" name="Google Shape;33;p5"/>
          <p:cNvPicPr preferRelativeResize="0"/>
          <p:nvPr/>
        </p:nvPicPr>
        <p:blipFill rotWithShape="1">
          <a:blip r:embed="rId3">
            <a:alphaModFix/>
          </a:blip>
          <a:srcRect b="0" l="0" r="0" t="0"/>
          <a:stretch/>
        </p:blipFill>
        <p:spPr>
          <a:xfrm>
            <a:off x="537922" y="6447738"/>
            <a:ext cx="1968309" cy="269391"/>
          </a:xfrm>
          <a:prstGeom prst="rect">
            <a:avLst/>
          </a:prstGeom>
          <a:noFill/>
          <a:ln>
            <a:noFill/>
          </a:ln>
        </p:spPr>
      </p:pic>
      <p:sp>
        <p:nvSpPr>
          <p:cNvPr id="34" name="Google Shape;34;p5"/>
          <p:cNvSpPr/>
          <p:nvPr/>
        </p:nvSpPr>
        <p:spPr>
          <a:xfrm>
            <a:off x="-620" y="-6995"/>
            <a:ext cx="12192000" cy="1236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35" name="Google Shape;35;p5"/>
          <p:cNvSpPr txBox="1"/>
          <p:nvPr>
            <p:ph type="title"/>
          </p:nvPr>
        </p:nvSpPr>
        <p:spPr>
          <a:xfrm>
            <a:off x="575295" y="368610"/>
            <a:ext cx="11041411" cy="720092"/>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75787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575295" y="1088702"/>
            <a:ext cx="11041411" cy="4680598"/>
          </a:xfrm>
          <a:prstGeom prst="rect">
            <a:avLst/>
          </a:prstGeom>
          <a:noFill/>
          <a:ln>
            <a:noFill/>
          </a:ln>
        </p:spPr>
        <p:txBody>
          <a:bodyPr anchorCtr="0" anchor="t" bIns="0" lIns="0" spcFirstLastPara="1" rIns="0" wrap="square" tIns="0">
            <a:noAutofit/>
          </a:bodyPr>
          <a:lstStyle>
            <a:lvl1pPr indent="-342900" lvl="0" marL="457200" algn="l">
              <a:spcBef>
                <a:spcPts val="1500"/>
              </a:spcBef>
              <a:spcAft>
                <a:spcPts val="0"/>
              </a:spcAft>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7" name="Google Shape;37;p5"/>
          <p:cNvPicPr preferRelativeResize="0"/>
          <p:nvPr/>
        </p:nvPicPr>
        <p:blipFill>
          <a:blip r:embed="rId4">
            <a:alphaModFix/>
          </a:blip>
          <a:stretch>
            <a:fillRect/>
          </a:stretch>
        </p:blipFill>
        <p:spPr>
          <a:xfrm>
            <a:off x="11105525" y="5846913"/>
            <a:ext cx="1009650" cy="367138"/>
          </a:xfrm>
          <a:prstGeom prst="rect">
            <a:avLst/>
          </a:prstGeom>
          <a:noFill/>
          <a:ln>
            <a:noFill/>
          </a:ln>
        </p:spPr>
      </p:pic>
      <p:sp>
        <p:nvSpPr>
          <p:cNvPr id="38" name="Google Shape;38;p5"/>
          <p:cNvSpPr txBox="1"/>
          <p:nvPr/>
        </p:nvSpPr>
        <p:spPr>
          <a:xfrm>
            <a:off x="11004525" y="5790750"/>
            <a:ext cx="11640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hu-HU" sz="900">
                <a:solidFill>
                  <a:srgbClr val="75787B"/>
                </a:solidFill>
                <a:latin typeface="Verdana"/>
                <a:ea typeface="Verdana"/>
                <a:cs typeface="Verdana"/>
                <a:sym typeface="Verdana"/>
              </a:rPr>
              <a:t>Powered by</a:t>
            </a:r>
            <a:endParaRPr b="1" sz="900">
              <a:solidFill>
                <a:srgbClr val="75787B"/>
              </a:solidFill>
              <a:latin typeface="Verdana"/>
              <a:ea typeface="Verdana"/>
              <a:cs typeface="Verdana"/>
              <a:sym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ÁLTALÁNOS SZÖVEGES">
  <p:cSld name="4_ÁLTALÁNOS SZÖVEGES">
    <p:spTree>
      <p:nvGrpSpPr>
        <p:cNvPr id="39" name="Shape 39"/>
        <p:cNvGrpSpPr/>
        <p:nvPr/>
      </p:nvGrpSpPr>
      <p:grpSpPr>
        <a:xfrm>
          <a:off x="0" y="0"/>
          <a:ext cx="0" cy="0"/>
          <a:chOff x="0" y="0"/>
          <a:chExt cx="0" cy="0"/>
        </a:xfrm>
      </p:grpSpPr>
      <p:pic>
        <p:nvPicPr>
          <p:cNvPr descr="D:\Munka\02 - LEVILLANTAS - KEPEK\logo_motivum_feher_alapra.png" id="40" name="Google Shape;40;p6"/>
          <p:cNvPicPr preferRelativeResize="0"/>
          <p:nvPr/>
        </p:nvPicPr>
        <p:blipFill rotWithShape="1">
          <a:blip r:embed="rId2">
            <a:alphaModFix/>
          </a:blip>
          <a:srcRect b="0" l="0" r="0" t="0"/>
          <a:stretch/>
        </p:blipFill>
        <p:spPr>
          <a:xfrm>
            <a:off x="5519937" y="1572705"/>
            <a:ext cx="7505700" cy="5629275"/>
          </a:xfrm>
          <a:prstGeom prst="rect">
            <a:avLst/>
          </a:prstGeom>
          <a:noFill/>
          <a:ln>
            <a:noFill/>
          </a:ln>
        </p:spPr>
      </p:pic>
      <p:sp>
        <p:nvSpPr>
          <p:cNvPr id="41" name="Google Shape;41;p6"/>
          <p:cNvSpPr/>
          <p:nvPr/>
        </p:nvSpPr>
        <p:spPr>
          <a:xfrm>
            <a:off x="-620" y="6290258"/>
            <a:ext cx="12192000" cy="58435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descr="D:\Munka\04 - ARCHIVALNI\neuron_solutions_logo_201811_tervek\neuron_solutions_logo_201811bw.png" id="42" name="Google Shape;42;p6"/>
          <p:cNvPicPr preferRelativeResize="0"/>
          <p:nvPr/>
        </p:nvPicPr>
        <p:blipFill rotWithShape="1">
          <a:blip r:embed="rId3">
            <a:alphaModFix/>
          </a:blip>
          <a:srcRect b="0" l="0" r="0" t="0"/>
          <a:stretch/>
        </p:blipFill>
        <p:spPr>
          <a:xfrm>
            <a:off x="537922" y="6447738"/>
            <a:ext cx="1968309" cy="269391"/>
          </a:xfrm>
          <a:prstGeom prst="rect">
            <a:avLst/>
          </a:prstGeom>
          <a:noFill/>
          <a:ln>
            <a:noFill/>
          </a:ln>
        </p:spPr>
      </p:pic>
      <p:sp>
        <p:nvSpPr>
          <p:cNvPr id="43" name="Google Shape;43;p6"/>
          <p:cNvSpPr/>
          <p:nvPr/>
        </p:nvSpPr>
        <p:spPr>
          <a:xfrm>
            <a:off x="-620" y="-6995"/>
            <a:ext cx="12192000" cy="1236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id="44" name="Google Shape;44;p6"/>
          <p:cNvPicPr preferRelativeResize="0"/>
          <p:nvPr/>
        </p:nvPicPr>
        <p:blipFill>
          <a:blip r:embed="rId4">
            <a:alphaModFix/>
          </a:blip>
          <a:stretch>
            <a:fillRect/>
          </a:stretch>
        </p:blipFill>
        <p:spPr>
          <a:xfrm>
            <a:off x="11105525" y="5846913"/>
            <a:ext cx="1009650" cy="367138"/>
          </a:xfrm>
          <a:prstGeom prst="rect">
            <a:avLst/>
          </a:prstGeom>
          <a:noFill/>
          <a:ln>
            <a:noFill/>
          </a:ln>
        </p:spPr>
      </p:pic>
      <p:sp>
        <p:nvSpPr>
          <p:cNvPr id="45" name="Google Shape;45;p6"/>
          <p:cNvSpPr txBox="1"/>
          <p:nvPr/>
        </p:nvSpPr>
        <p:spPr>
          <a:xfrm>
            <a:off x="11004525" y="5790750"/>
            <a:ext cx="11640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hu-HU" sz="900">
                <a:solidFill>
                  <a:srgbClr val="75787B"/>
                </a:solidFill>
                <a:latin typeface="Verdana"/>
                <a:ea typeface="Verdana"/>
                <a:cs typeface="Verdana"/>
                <a:sym typeface="Verdana"/>
              </a:rPr>
              <a:t>Powered by</a:t>
            </a:r>
            <a:endParaRPr b="1" sz="900">
              <a:solidFill>
                <a:srgbClr val="75787B"/>
              </a:solidFill>
              <a:latin typeface="Verdana"/>
              <a:ea typeface="Verdana"/>
              <a:cs typeface="Verdana"/>
              <a:sym typeface="Verdan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LÉRHETŐSÉGEK">
  <p:cSld name="ELÉRHETŐSÉGEK">
    <p:spTree>
      <p:nvGrpSpPr>
        <p:cNvPr id="46" name="Shape 46"/>
        <p:cNvGrpSpPr/>
        <p:nvPr/>
      </p:nvGrpSpPr>
      <p:grpSpPr>
        <a:xfrm>
          <a:off x="0" y="0"/>
          <a:ext cx="0" cy="0"/>
          <a:chOff x="0" y="0"/>
          <a:chExt cx="0" cy="0"/>
        </a:xfrm>
      </p:grpSpPr>
      <p:sp>
        <p:nvSpPr>
          <p:cNvPr id="47" name="Google Shape;47;p7"/>
          <p:cNvSpPr/>
          <p:nvPr/>
        </p:nvSpPr>
        <p:spPr>
          <a:xfrm>
            <a:off x="0" y="2886834"/>
            <a:ext cx="12192000" cy="397116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 name="Google Shape;48;p7"/>
          <p:cNvSpPr txBox="1"/>
          <p:nvPr>
            <p:ph type="title"/>
          </p:nvPr>
        </p:nvSpPr>
        <p:spPr>
          <a:xfrm>
            <a:off x="575296" y="3717033"/>
            <a:ext cx="6960889" cy="1206177"/>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lt1"/>
              </a:buClr>
              <a:buSzPts val="2000"/>
              <a:buFont typeface="Arial"/>
              <a:buNone/>
              <a:defRPr sz="2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p:nvPr/>
        </p:nvSpPr>
        <p:spPr>
          <a:xfrm>
            <a:off x="0" y="0"/>
            <a:ext cx="12192000" cy="548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 name="Google Shape;50;p7"/>
          <p:cNvSpPr/>
          <p:nvPr/>
        </p:nvSpPr>
        <p:spPr>
          <a:xfrm>
            <a:off x="6859" y="6309320"/>
            <a:ext cx="12192000" cy="54868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D:\Munka\02 - LEVILLANTAS - KEPEK\neuron_solutions_logo_RGB_1200px.png" id="51" name="Google Shape;51;p7"/>
          <p:cNvPicPr preferRelativeResize="0"/>
          <p:nvPr/>
        </p:nvPicPr>
        <p:blipFill rotWithShape="1">
          <a:blip r:embed="rId2">
            <a:alphaModFix/>
          </a:blip>
          <a:srcRect b="0" l="0" r="0" t="0"/>
          <a:stretch/>
        </p:blipFill>
        <p:spPr>
          <a:xfrm>
            <a:off x="588038" y="1340768"/>
            <a:ext cx="5236945" cy="720080"/>
          </a:xfrm>
          <a:prstGeom prst="rect">
            <a:avLst/>
          </a:prstGeom>
          <a:noFill/>
          <a:ln>
            <a:noFill/>
          </a:ln>
        </p:spPr>
      </p:pic>
      <p:sp>
        <p:nvSpPr>
          <p:cNvPr id="52" name="Google Shape;52;p7"/>
          <p:cNvSpPr txBox="1"/>
          <p:nvPr/>
        </p:nvSpPr>
        <p:spPr>
          <a:xfrm>
            <a:off x="5615948" y="6305216"/>
            <a:ext cx="6328081" cy="508161"/>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lt1"/>
              </a:buClr>
              <a:buSzPts val="1800"/>
              <a:buFont typeface="Arial"/>
              <a:buNone/>
            </a:pPr>
            <a:r>
              <a:rPr b="0" i="0" lang="hu-HU" sz="1800" u="none" cap="none" strike="noStrike">
                <a:solidFill>
                  <a:schemeClr val="lt1"/>
                </a:solidFill>
                <a:latin typeface="Arial"/>
                <a:ea typeface="Arial"/>
                <a:cs typeface="Arial"/>
                <a:sym typeface="Arial"/>
              </a:rPr>
              <a:t>www.neuronsolutions.hu</a:t>
            </a:r>
            <a:endParaRPr/>
          </a:p>
        </p:txBody>
      </p:sp>
      <p:pic>
        <p:nvPicPr>
          <p:cNvPr descr="Földgömb Európa-Afrika" id="53" name="Google Shape;53;p7"/>
          <p:cNvPicPr preferRelativeResize="0"/>
          <p:nvPr/>
        </p:nvPicPr>
        <p:blipFill rotWithShape="1">
          <a:blip r:embed="rId3">
            <a:alphaModFix/>
          </a:blip>
          <a:srcRect b="0" l="0" r="0" t="0"/>
          <a:stretch/>
        </p:blipFill>
        <p:spPr>
          <a:xfrm>
            <a:off x="8112224" y="6406170"/>
            <a:ext cx="473307" cy="3549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RTALOMJEGYZÉK">
  <p:cSld name="1_TARTALOMJEGYZÉK">
    <p:spTree>
      <p:nvGrpSpPr>
        <p:cNvPr id="54" name="Shape 54"/>
        <p:cNvGrpSpPr/>
        <p:nvPr/>
      </p:nvGrpSpPr>
      <p:grpSpPr>
        <a:xfrm>
          <a:off x="0" y="0"/>
          <a:ext cx="0" cy="0"/>
          <a:chOff x="0" y="0"/>
          <a:chExt cx="0" cy="0"/>
        </a:xfrm>
      </p:grpSpPr>
      <p:sp>
        <p:nvSpPr>
          <p:cNvPr id="55" name="Google Shape;55;p8"/>
          <p:cNvSpPr/>
          <p:nvPr/>
        </p:nvSpPr>
        <p:spPr>
          <a:xfrm>
            <a:off x="-62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D:\Munka\04 - ARCHIVALNI\neuron_solutions_logo_201811_tervek\neuron_solutions_logo_201811bw.png" id="56" name="Google Shape;56;p8"/>
          <p:cNvPicPr preferRelativeResize="0"/>
          <p:nvPr/>
        </p:nvPicPr>
        <p:blipFill rotWithShape="1">
          <a:blip r:embed="rId2">
            <a:alphaModFix/>
          </a:blip>
          <a:srcRect b="0" l="0" r="0" t="0"/>
          <a:stretch/>
        </p:blipFill>
        <p:spPr>
          <a:xfrm>
            <a:off x="4222130" y="620688"/>
            <a:ext cx="3746500" cy="51276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ÁLTALÁNOS SZÖVEGES">
  <p:cSld name="2_ÁLTALÁNOS SZÖVEGES">
    <p:spTree>
      <p:nvGrpSpPr>
        <p:cNvPr id="57" name="Shape 57"/>
        <p:cNvGrpSpPr/>
        <p:nvPr/>
      </p:nvGrpSpPr>
      <p:grpSpPr>
        <a:xfrm>
          <a:off x="0" y="0"/>
          <a:ext cx="0" cy="0"/>
          <a:chOff x="0" y="0"/>
          <a:chExt cx="0" cy="0"/>
        </a:xfrm>
      </p:grpSpPr>
      <p:sp>
        <p:nvSpPr>
          <p:cNvPr id="58" name="Google Shape;58;p9"/>
          <p:cNvSpPr/>
          <p:nvPr/>
        </p:nvSpPr>
        <p:spPr>
          <a:xfrm>
            <a:off x="-620" y="6290258"/>
            <a:ext cx="12192000" cy="58435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descr="D:\Munka\04 - ARCHIVALNI\neuron_solutions_logo_201811_tervek\neuron_solutions_logo_201811bw.png" id="59" name="Google Shape;59;p9"/>
          <p:cNvPicPr preferRelativeResize="0"/>
          <p:nvPr/>
        </p:nvPicPr>
        <p:blipFill rotWithShape="1">
          <a:blip r:embed="rId2">
            <a:alphaModFix/>
          </a:blip>
          <a:srcRect b="0" l="0" r="0" t="0"/>
          <a:stretch/>
        </p:blipFill>
        <p:spPr>
          <a:xfrm>
            <a:off x="537922" y="6447738"/>
            <a:ext cx="1968309" cy="269391"/>
          </a:xfrm>
          <a:prstGeom prst="rect">
            <a:avLst/>
          </a:prstGeom>
          <a:noFill/>
          <a:ln>
            <a:noFill/>
          </a:ln>
        </p:spPr>
      </p:pic>
      <p:sp>
        <p:nvSpPr>
          <p:cNvPr id="60" name="Google Shape;60;p9"/>
          <p:cNvSpPr/>
          <p:nvPr/>
        </p:nvSpPr>
        <p:spPr>
          <a:xfrm>
            <a:off x="-620" y="-6995"/>
            <a:ext cx="12192000" cy="1236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hu-HU"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pic>
        <p:nvPicPr>
          <p:cNvPr id="61" name="Google Shape;61;p9"/>
          <p:cNvPicPr preferRelativeResize="0"/>
          <p:nvPr/>
        </p:nvPicPr>
        <p:blipFill>
          <a:blip r:embed="rId3">
            <a:alphaModFix/>
          </a:blip>
          <a:stretch>
            <a:fillRect/>
          </a:stretch>
        </p:blipFill>
        <p:spPr>
          <a:xfrm>
            <a:off x="11105525" y="5846913"/>
            <a:ext cx="1009650" cy="367138"/>
          </a:xfrm>
          <a:prstGeom prst="rect">
            <a:avLst/>
          </a:prstGeom>
          <a:noFill/>
          <a:ln>
            <a:noFill/>
          </a:ln>
        </p:spPr>
      </p:pic>
      <p:sp>
        <p:nvSpPr>
          <p:cNvPr id="62" name="Google Shape;62;p9"/>
          <p:cNvSpPr txBox="1"/>
          <p:nvPr/>
        </p:nvSpPr>
        <p:spPr>
          <a:xfrm>
            <a:off x="11004525" y="5790750"/>
            <a:ext cx="11640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hu-HU" sz="900">
                <a:solidFill>
                  <a:srgbClr val="75787B"/>
                </a:solidFill>
                <a:latin typeface="Verdana"/>
                <a:ea typeface="Verdana"/>
                <a:cs typeface="Verdana"/>
                <a:sym typeface="Verdana"/>
              </a:rPr>
              <a:t>Powered by</a:t>
            </a:r>
            <a:endParaRPr b="1" sz="900">
              <a:solidFill>
                <a:srgbClr val="75787B"/>
              </a:solidFill>
              <a:latin typeface="Verdana"/>
              <a:ea typeface="Verdana"/>
              <a:cs typeface="Verdana"/>
              <a:sym typeface="Verdan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Clr>
                <a:srgbClr val="75787B"/>
              </a:buClr>
              <a:buSzPts val="2800"/>
              <a:buFont typeface="Arial"/>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 name="Google Shape;65;p10"/>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algn="l">
              <a:spcBef>
                <a:spcPts val="0"/>
              </a:spcBef>
              <a:spcAft>
                <a:spcPts val="0"/>
              </a:spcAft>
              <a:buSzPts val="1800"/>
              <a:buChar char="●"/>
              <a:defRPr/>
            </a:lvl1pPr>
            <a:lvl2pPr indent="-317500" lvl="1" marL="914400" algn="l">
              <a:spcBef>
                <a:spcPts val="2133"/>
              </a:spcBef>
              <a:spcAft>
                <a:spcPts val="0"/>
              </a:spcAft>
              <a:buClr>
                <a:schemeClr val="dk1"/>
              </a:buClr>
              <a:buSzPts val="1400"/>
              <a:buChar char="○"/>
              <a:defRPr/>
            </a:lvl2pPr>
            <a:lvl3pPr indent="-317500" lvl="2" marL="1371600" algn="l">
              <a:spcBef>
                <a:spcPts val="2133"/>
              </a:spcBef>
              <a:spcAft>
                <a:spcPts val="0"/>
              </a:spcAft>
              <a:buSzPts val="1400"/>
              <a:buChar char="■"/>
              <a:defRPr/>
            </a:lvl3pPr>
            <a:lvl4pPr indent="-317500" lvl="3" marL="1828800" algn="l">
              <a:spcBef>
                <a:spcPts val="2133"/>
              </a:spcBef>
              <a:spcAft>
                <a:spcPts val="0"/>
              </a:spcAft>
              <a:buClr>
                <a:schemeClr val="dk1"/>
              </a:buClr>
              <a:buSzPts val="1400"/>
              <a:buChar char="●"/>
              <a:defRPr/>
            </a:lvl4pPr>
            <a:lvl5pPr indent="-317500" lvl="4" marL="2286000" algn="l">
              <a:spcBef>
                <a:spcPts val="2133"/>
              </a:spcBef>
              <a:spcAft>
                <a:spcPts val="0"/>
              </a:spcAft>
              <a:buClr>
                <a:schemeClr val="dk1"/>
              </a:buClr>
              <a:buSzPts val="1400"/>
              <a:buChar char="○"/>
              <a:defRPr/>
            </a:lvl5pPr>
            <a:lvl6pPr indent="-317500" lvl="5" marL="2743200" algn="l">
              <a:spcBef>
                <a:spcPts val="2133"/>
              </a:spcBef>
              <a:spcAft>
                <a:spcPts val="0"/>
              </a:spcAft>
              <a:buClr>
                <a:schemeClr val="dk1"/>
              </a:buClr>
              <a:buSzPts val="1400"/>
              <a:buChar char="■"/>
              <a:defRPr/>
            </a:lvl6pPr>
            <a:lvl7pPr indent="-317500" lvl="6" marL="3200400" algn="l">
              <a:spcBef>
                <a:spcPts val="2133"/>
              </a:spcBef>
              <a:spcAft>
                <a:spcPts val="0"/>
              </a:spcAft>
              <a:buClr>
                <a:schemeClr val="dk1"/>
              </a:buClr>
              <a:buSzPts val="1400"/>
              <a:buChar char="●"/>
              <a:defRPr/>
            </a:lvl7pPr>
            <a:lvl8pPr indent="-317500" lvl="7" marL="3657600" algn="l">
              <a:spcBef>
                <a:spcPts val="2133"/>
              </a:spcBef>
              <a:spcAft>
                <a:spcPts val="0"/>
              </a:spcAft>
              <a:buClr>
                <a:schemeClr val="dk1"/>
              </a:buClr>
              <a:buSzPts val="1400"/>
              <a:buChar char="○"/>
              <a:defRPr/>
            </a:lvl8pPr>
            <a:lvl9pPr indent="-317500" lvl="8" marL="4114800" algn="l">
              <a:spcBef>
                <a:spcPts val="2133"/>
              </a:spcBef>
              <a:spcAft>
                <a:spcPts val="2133"/>
              </a:spcAft>
              <a:buClr>
                <a:schemeClr val="dk1"/>
              </a:buClr>
              <a:buSzPts val="1400"/>
              <a:buChar char="■"/>
              <a:defRPr/>
            </a:lvl9pPr>
          </a:lstStyle>
          <a:p/>
        </p:txBody>
      </p:sp>
      <p:sp>
        <p:nvSpPr>
          <p:cNvPr id="66" name="Google Shape;66;p1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r">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75295" y="368610"/>
            <a:ext cx="11041411" cy="720092"/>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75787B"/>
              </a:buClr>
              <a:buSzPts val="2900"/>
              <a:buFont typeface="Arial"/>
              <a:buNone/>
              <a:defRPr b="1" i="0" sz="2900" u="none" cap="none" strike="noStrike">
                <a:solidFill>
                  <a:srgbClr val="75787B"/>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75295" y="1088702"/>
            <a:ext cx="11041411" cy="4680598"/>
          </a:xfrm>
          <a:prstGeom prst="rect">
            <a:avLst/>
          </a:prstGeom>
          <a:noFill/>
          <a:ln>
            <a:noFill/>
          </a:ln>
        </p:spPr>
        <p:txBody>
          <a:bodyPr anchorCtr="0" anchor="t" bIns="0" lIns="0" spcFirstLastPara="1" rIns="0" wrap="square" tIns="0">
            <a:noAutofit/>
          </a:bodyPr>
          <a:lstStyle>
            <a:lvl1pPr indent="-406400" lvl="0" marL="457200" marR="0" rtl="0" algn="l">
              <a:spcBef>
                <a:spcPts val="1500"/>
              </a:spcBef>
              <a:spcAft>
                <a:spcPts val="0"/>
              </a:spcAft>
              <a:buClr>
                <a:schemeClr val="dk2"/>
              </a:buClr>
              <a:buSzPts val="2800"/>
              <a:buFont typeface="Arial"/>
              <a:buChar char="•"/>
              <a:defRPr b="0" i="0" sz="2800" u="none" cap="none" strike="noStrike">
                <a:solidFill>
                  <a:srgbClr val="75787B"/>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406400" lvl="2" marL="1371600" marR="0" rtl="0" algn="l">
              <a:spcBef>
                <a:spcPts val="0"/>
              </a:spcBef>
              <a:spcAft>
                <a:spcPts val="0"/>
              </a:spcAft>
              <a:buClr>
                <a:schemeClr val="lt2"/>
              </a:buClr>
              <a:buSzPts val="2800"/>
              <a:buFont typeface="Arial"/>
              <a:buChar char="•"/>
              <a:defRPr b="0" i="0" sz="2800" u="none" cap="none" strike="noStrike">
                <a:solidFill>
                  <a:srgbClr val="75787B"/>
                </a:solidFill>
                <a:latin typeface="Arial"/>
                <a:ea typeface="Arial"/>
                <a:cs typeface="Arial"/>
                <a:sym typeface="Arial"/>
              </a:defRPr>
            </a:lvl3pPr>
            <a:lvl4pPr indent="-406400" lvl="3" marL="18288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4pPr>
            <a:lvl5pPr indent="-406400" lvl="4" marL="22860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researchgate.net/publication/265116459_Classification_in_Imbalanced_Datasets" TargetMode="External"/><Relationship Id="rId4" Type="http://schemas.openxmlformats.org/officeDocument/2006/relationships/image" Target="../media/image19.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hyperlink" Target="https://cling.csd.uwo.ca/papers/cost_sensitive.pdf" TargetMode="External"/><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hyperlink" Target="https://stats.stackexchange.com/questions/351638/random-sampling-methods-for-handling-class-imbalan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hyperlink" Target="https://medium.com/coinmonks/smote-and-adasyn-handling-imbalanced-data-set-34f5223e167" TargetMode="External"/><Relationship Id="rId5" Type="http://schemas.openxmlformats.org/officeDocument/2006/relationships/hyperlink" Target="https://arxiv.org/pdf/1811.00972.pdf" TargetMode="External"/></Relationships>
</file>

<file path=ppt/slides/_rels/slide16.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pdfs.semanticscholar.org/d2c6/975da8ebbdf3db01f6614b750aa75f6501fd.pdf" TargetMode="External"/><Relationship Id="rId4" Type="http://schemas.openxmlformats.org/officeDocument/2006/relationships/hyperlink" Target="https://www.coursera.org/lecture/machine-learning/anomaly-detection-using-the-multivariate-gaussian-distribution-DnNr9" TargetMode="External"/><Relationship Id="rId9" Type="http://schemas.openxmlformats.org/officeDocument/2006/relationships/hyperlink" Target="https://scikit-learn.org/stable/modules/generated/sklearn.ensemble.IsolationForest.html" TargetMode="External"/><Relationship Id="rId5" Type="http://schemas.openxmlformats.org/officeDocument/2006/relationships/hyperlink" Target="https://www.ritchieng.com/machine-learning-anomaly-detection/" TargetMode="External"/><Relationship Id="rId6" Type="http://schemas.openxmlformats.org/officeDocument/2006/relationships/hyperlink" Target="https://scikit-learn.org/stable/modules/svm.html#svm-outlier-detection" TargetMode="External"/><Relationship Id="rId7" Type="http://schemas.openxmlformats.org/officeDocument/2006/relationships/hyperlink" Target="https://scikit-learn.org/stable/modules/generated/sklearn.ensemble.IsolationForest.html" TargetMode="External"/><Relationship Id="rId8" Type="http://schemas.openxmlformats.org/officeDocument/2006/relationships/hyperlink" Target="https://scikit-learn.org/stable/modules/generated/sklearn.ensemble.IsolationForest.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en.wikipedia.org/wiki/Overfitting"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0" Type="http://schemas.openxmlformats.org/officeDocument/2006/relationships/image" Target="../media/image32.jp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phys.org/news/2018-10-big-problem-small-approach.html" TargetMode="External"/><Relationship Id="rId4" Type="http://schemas.openxmlformats.org/officeDocument/2006/relationships/hyperlink" Target="https://phys.org/news/2018-10-big-problem-small-approach.html" TargetMode="External"/><Relationship Id="rId9" Type="http://schemas.openxmlformats.org/officeDocument/2006/relationships/image" Target="../media/image31.png"/><Relationship Id="rId5" Type="http://schemas.openxmlformats.org/officeDocument/2006/relationships/hyperlink" Target="https://en.wikipedia.org/wiki/Regularization_(mathematics)" TargetMode="External"/><Relationship Id="rId6" Type="http://schemas.openxmlformats.org/officeDocument/2006/relationships/hyperlink" Target="https://en.wikipedia.org/wiki/Cross-validation_(statistics)" TargetMode="External"/><Relationship Id="rId7" Type="http://schemas.openxmlformats.org/officeDocument/2006/relationships/hyperlink" Target="https://www.cs.uic.edu/~liub/NSF/PSC-IIS-0307239.html" TargetMode="External"/><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chinelearningmastery.com/impact-of-dataset-size-on-deep-learning-model-skill-and-performance-estimates/" TargetMode="External"/><Relationship Id="rId4" Type="http://schemas.openxmlformats.org/officeDocument/2006/relationships/image" Target="../media/image36.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medium.com/nanonets/how-to-use-deep-learning-when-you-have-limited-data-part-2-data-augmentation-c26971dc8ced" TargetMode="External"/><Relationship Id="rId4" Type="http://schemas.openxmlformats.org/officeDocument/2006/relationships/hyperlink" Target="https://arxiv.org/pdf/1712.04440.pdf" TargetMode="External"/><Relationship Id="rId5" Type="http://schemas.openxmlformats.org/officeDocument/2006/relationships/hyperlink" Target="https://academic.oup.com/nsr/article-pdf/5/1/44/24164438/nwx106.pdf" TargetMode="External"/><Relationship Id="rId6" Type="http://schemas.openxmlformats.org/officeDocument/2006/relationships/hyperlink" Target="https://towardsdatascience.com/the-quiet-semi-supervised-revolution-edec1e9ad8c" TargetMode="External"/><Relationship Id="rId7" Type="http://schemas.openxmlformats.org/officeDocument/2006/relationships/image" Target="../media/image35.png"/><Relationship Id="rId8"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arxiv.org/abs/1710.09412" TargetMode="External"/><Relationship Id="rId4" Type="http://schemas.openxmlformats.org/officeDocument/2006/relationships/hyperlink" Target="https://www.inference.vc/mixup-data-dependent-data-augmentation/" TargetMode="External"/><Relationship Id="rId5" Type="http://schemas.openxmlformats.org/officeDocument/2006/relationships/image" Target="../media/image38.png"/><Relationship Id="rId6"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hyperlink" Target="http://ruder.io/transfer-learning/" TargetMode="External"/><Relationship Id="rId5" Type="http://schemas.openxmlformats.org/officeDocument/2006/relationships/hyperlink" Target="https://arxiv.org/abs/1711.00648" TargetMode="External"/><Relationship Id="rId6" Type="http://schemas.openxmlformats.org/officeDocument/2006/relationships/hyperlink" Target="https://arxiv.org/abs/1710.0941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arxiv.org/pdf/1811.10959v1.pdf" TargetMode="Externa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hyperlink" Target="https://blog.ml.cmu.edu/2019/03/29/building-machine-learning-models-via-comparisons/" TargetMode="External"/><Relationship Id="rId12"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arxiv.org/abs/1808.06671" TargetMode="External"/><Relationship Id="rId4" Type="http://schemas.openxmlformats.org/officeDocument/2006/relationships/hyperlink" Target="https://blog.openai.com/adversarial-example-research/" TargetMode="External"/><Relationship Id="rId9" Type="http://schemas.openxmlformats.org/officeDocument/2006/relationships/hyperlink" Target="https://en.wikipedia.org/wiki/Active_learning_(machine_learning)" TargetMode="External"/><Relationship Id="rId5" Type="http://schemas.openxmlformats.org/officeDocument/2006/relationships/hyperlink" Target="https://modal-python.readthedocs.io/en/latest/content/examples/Keras_integration.html" TargetMode="External"/><Relationship Id="rId6" Type="http://schemas.openxmlformats.org/officeDocument/2006/relationships/hyperlink" Target="https://www.mturk.com/mturk/welcome" TargetMode="External"/><Relationship Id="rId7" Type="http://schemas.openxmlformats.org/officeDocument/2006/relationships/hyperlink" Target="https://www.crowdflower.com/" TargetMode="External"/><Relationship Id="rId8" Type="http://schemas.openxmlformats.org/officeDocument/2006/relationships/hyperlink" Target="https://en.wikipedia.org/wiki/Online_machine_learn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ichef.bbci.co.uk/news/624/cpsprodpb/17CB9/production/_104156479_whatsubject.jpg" TargetMode="External"/><Relationship Id="rId4" Type="http://schemas.openxmlformats.org/officeDocument/2006/relationships/hyperlink" Target="https://syncedreview.com/2019/08/28/data-annotation-the-billion-dollar-business-behind-ai-breakthroughs/" TargetMode="External"/><Relationship Id="rId5" Type="http://schemas.openxmlformats.org/officeDocument/2006/relationships/image" Target="../media/image4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blog.storagecraft.com/data-exhaust-big-data/" TargetMode="External"/><Relationship Id="rId4" Type="http://schemas.openxmlformats.org/officeDocument/2006/relationships/hyperlink" Target="https://en.wikipedia.org/wiki/Data_exhaust" TargetMode="External"/><Relationship Id="rId5"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hyperlink" Target="https://colah.github.io/posts/2014-07-NLP-RNNs-Representations/" TargetMode="Externa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52.jpg"/><Relationship Id="rId5" Type="http://schemas.openxmlformats.org/officeDocument/2006/relationships/hyperlink" Target="https://indico.io/neural-image-captioning-for-mortal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5.jp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jpg"/><Relationship Id="rId4" Type="http://schemas.openxmlformats.org/officeDocument/2006/relationships/hyperlink" Target="http://www.bbc.com/news/technology-3334786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hyperlink" Target="http://www.tylervigen.com/spurious-correlations" TargetMode="Externa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7.jpg"/><Relationship Id="rId4" Type="http://schemas.openxmlformats.org/officeDocument/2006/relationships/hyperlink" Target="http://aiweirdness.com/post/171451900302/do-neural-nets-dream-of-electric-shee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59.gif"/><Relationship Id="rId4" Type="http://schemas.openxmlformats.org/officeDocument/2006/relationships/hyperlink" Target="https://www.wired.com/story/googles-ai-wizard-unveils-a-new-twist-on-neural-network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hyperlink" Target="https://www.alexirpan.com/2018/02/14/rl-hard.html" TargetMode="External"/><Relationship Id="rId4" Type="http://schemas.openxmlformats.org/officeDocument/2006/relationships/image" Target="../media/image6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image" Target="../media/image6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zdnet.com/article/in-los-angeles-using-statistics-to-predict-crime/" TargetMode="External"/><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63.jpg"/><Relationship Id="rId4" Type="http://schemas.openxmlformats.org/officeDocument/2006/relationships/hyperlink" Target="https://www.theguardian.com/books/2018/sep/14/yuval-noah-harari-the-new-threat-to-liberal-democrac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hyperlink" Target="https://thenextweb.com/artificial-intelligence/2019/02/21/predictive-policing-is-a-scam-that-perpetuates-systemic-bias/" TargetMode="External"/><Relationship Id="rId4" Type="http://schemas.openxmlformats.org/officeDocument/2006/relationships/hyperlink" Target="https://boingboing.net/2019/02/13/algorithmo-cop.html" TargetMode="External"/><Relationship Id="rId5" Type="http://schemas.openxmlformats.org/officeDocument/2006/relationships/image" Target="../media/image6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hyperlink" Target="http://uk.businessinsider.com/microsoft-deletes-racist-genocidal-tweets-from-ai-chatbot-tay-2016-3" TargetMode="External"/><Relationship Id="rId5" Type="http://schemas.openxmlformats.org/officeDocument/2006/relationships/hyperlink" Target="https://papers.nips.cc/paper/6228-man-is-to-computer-programmer-as-woman-is-to-homemaker-debiasing-word-embeddings.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hyperlink" Target="https://blog.openai.com/adversarial-example-research/" TargetMode="External"/><Relationship Id="rId4" Type="http://schemas.openxmlformats.org/officeDocument/2006/relationships/image" Target="../media/image65.png"/><Relationship Id="rId5"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69.jpg"/><Relationship Id="rId4" Type="http://schemas.openxmlformats.org/officeDocument/2006/relationships/image" Target="../media/image68.jpg"/><Relationship Id="rId5" Type="http://schemas.openxmlformats.org/officeDocument/2006/relationships/image" Target="../media/image72.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69.jpg"/><Relationship Id="rId4" Type="http://schemas.openxmlformats.org/officeDocument/2006/relationships/image" Target="../media/image73.jpg"/><Relationship Id="rId5" Type="http://schemas.openxmlformats.org/officeDocument/2006/relationships/hyperlink" Target="https://www.youtube.com/watch?v=G7E62KvI_h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s://en.wikipedia.org/wiki/Statistical_learning_theory" TargetMode="External"/><Relationship Id="rId5" Type="http://schemas.openxmlformats.org/officeDocument/2006/relationships/hyperlink" Target="https://en.wikipedia.org/wiki/Vapnik%E2%80%93Chervonenkis_dimens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rapidminer.com/blog/learn-right-way-validate-models-part-4-accidental-contamination/" TargetMode="External"/><Relationship Id="rId4" Type="http://schemas.openxmlformats.org/officeDocument/2006/relationships/hyperlink" Target="https://en.wikipedia.org/wiki/Selection_bias" TargetMode="External"/><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iopscience.iop.org/article/10.1088/1742-6596/892/1/012016/pdf" TargetMode="Externa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p:nvPr/>
        </p:nvSpPr>
        <p:spPr>
          <a:xfrm>
            <a:off x="186231" y="148196"/>
            <a:ext cx="9556800" cy="788100"/>
          </a:xfrm>
          <a:prstGeom prst="rect">
            <a:avLst/>
          </a:prstGeom>
          <a:noFill/>
          <a:ln>
            <a:noFill/>
          </a:ln>
        </p:spPr>
        <p:txBody>
          <a:bodyPr anchorCtr="0" anchor="ctr" bIns="59975" lIns="119975" spcFirstLastPara="1" rIns="119975" wrap="square" tIns="59975">
            <a:noAutofit/>
          </a:bodyPr>
          <a:lstStyle/>
          <a:p>
            <a:pPr indent="-412750" lvl="0" marL="457200" marR="0" rtl="0" algn="l">
              <a:lnSpc>
                <a:spcPct val="100000"/>
              </a:lnSpc>
              <a:spcBef>
                <a:spcPts val="0"/>
              </a:spcBef>
              <a:spcAft>
                <a:spcPts val="0"/>
              </a:spcAft>
              <a:buClr>
                <a:srgbClr val="75787B"/>
              </a:buClr>
              <a:buSzPts val="2900"/>
              <a:buAutoNum type="arabicPeriod"/>
            </a:pPr>
            <a:r>
              <a:rPr b="1" lang="hu-HU" sz="2900">
                <a:solidFill>
                  <a:srgbClr val="75787B"/>
                </a:solidFill>
              </a:rPr>
              <a:t>OVERFITTING: THE BIG LIMITATION IN AI</a:t>
            </a:r>
            <a:endParaRPr b="1" sz="2900">
              <a:solidFill>
                <a:srgbClr val="75787B"/>
              </a:solidFill>
            </a:endParaRPr>
          </a:p>
        </p:txBody>
      </p:sp>
      <p:pic>
        <p:nvPicPr>
          <p:cNvPr id="92" name="Google Shape;92;p17"/>
          <p:cNvPicPr preferRelativeResize="0"/>
          <p:nvPr/>
        </p:nvPicPr>
        <p:blipFill>
          <a:blip r:embed="rId3">
            <a:alphaModFix/>
          </a:blip>
          <a:stretch>
            <a:fillRect/>
          </a:stretch>
        </p:blipFill>
        <p:spPr>
          <a:xfrm>
            <a:off x="2235200" y="1443800"/>
            <a:ext cx="8043605" cy="45245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nvSpPr>
        <p:spPr>
          <a:xfrm>
            <a:off x="306858" y="399638"/>
            <a:ext cx="9343200" cy="5538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None/>
            </a:pPr>
            <a:r>
              <a:rPr b="1" lang="hu-HU" sz="2900">
                <a:solidFill>
                  <a:srgbClr val="75787B"/>
                </a:solidFill>
              </a:rPr>
              <a:t>...AND ADD DATA!</a:t>
            </a:r>
            <a:endParaRPr b="1" sz="2900">
              <a:solidFill>
                <a:srgbClr val="75787B"/>
              </a:solidFill>
            </a:endParaRPr>
          </a:p>
        </p:txBody>
      </p:sp>
      <p:sp>
        <p:nvSpPr>
          <p:cNvPr id="158" name="Google Shape;158;p26"/>
          <p:cNvSpPr txBox="1"/>
          <p:nvPr/>
        </p:nvSpPr>
        <p:spPr>
          <a:xfrm>
            <a:off x="243000" y="32267"/>
            <a:ext cx="3583500" cy="247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hu-HU" sz="1900">
                <a:latin typeface="Calibri"/>
                <a:ea typeface="Calibri"/>
                <a:cs typeface="Calibri"/>
                <a:sym typeface="Calibri"/>
              </a:rPr>
              <a:t>“DON’T JUST FIT!”</a:t>
            </a:r>
            <a:endParaRPr sz="1900">
              <a:latin typeface="Calibri"/>
              <a:ea typeface="Calibri"/>
              <a:cs typeface="Calibri"/>
              <a:sym typeface="Calibri"/>
            </a:endParaRPr>
          </a:p>
        </p:txBody>
      </p:sp>
      <p:pic>
        <p:nvPicPr>
          <p:cNvPr id="159" name="Google Shape;159;p26"/>
          <p:cNvPicPr preferRelativeResize="0"/>
          <p:nvPr/>
        </p:nvPicPr>
        <p:blipFill>
          <a:blip r:embed="rId3">
            <a:alphaModFix/>
          </a:blip>
          <a:stretch>
            <a:fillRect/>
          </a:stretch>
        </p:blipFill>
        <p:spPr>
          <a:xfrm>
            <a:off x="1859695" y="953459"/>
            <a:ext cx="8472611" cy="4765831"/>
          </a:xfrm>
          <a:prstGeom prst="rect">
            <a:avLst/>
          </a:prstGeom>
          <a:noFill/>
          <a:ln>
            <a:noFill/>
          </a:ln>
        </p:spPr>
      </p:pic>
      <p:sp>
        <p:nvSpPr>
          <p:cNvPr id="160" name="Google Shape;160;p26"/>
          <p:cNvSpPr txBox="1"/>
          <p:nvPr/>
        </p:nvSpPr>
        <p:spPr>
          <a:xfrm>
            <a:off x="2778750" y="5730475"/>
            <a:ext cx="6634500" cy="451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2100"/>
              <a:buFont typeface="Arial"/>
              <a:buNone/>
            </a:pPr>
            <a:r>
              <a:rPr lang="hu-HU" sz="1100">
                <a:solidFill>
                  <a:srgbClr val="000000"/>
                </a:solidFill>
                <a:latin typeface="Montserrat"/>
                <a:ea typeface="Montserrat"/>
                <a:cs typeface="Montserrat"/>
                <a:sym typeface="Montserrat"/>
              </a:rPr>
              <a:t>s o u r c e :</a:t>
            </a:r>
            <a:endParaRPr sz="1100">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100"/>
              <a:buFont typeface="Arial"/>
              <a:buNone/>
            </a:pPr>
            <a:r>
              <a:rPr lang="hu-HU" sz="1100">
                <a:latin typeface="Montserrat"/>
                <a:ea typeface="Montserrat"/>
                <a:cs typeface="Montserrat"/>
                <a:sym typeface="Montserrat"/>
              </a:rPr>
              <a:t>“</a:t>
            </a:r>
            <a:r>
              <a:rPr lang="hu-HU" sz="1100">
                <a:solidFill>
                  <a:srgbClr val="000000"/>
                </a:solidFill>
                <a:latin typeface="Montserrat"/>
                <a:ea typeface="Montserrat"/>
                <a:cs typeface="Montserrat"/>
                <a:sym typeface="Montserrat"/>
              </a:rPr>
              <a:t>Lecture series of Michael C. Mozer at DeepLearn2017 Bilbao</a:t>
            </a:r>
            <a:r>
              <a:rPr lang="hu-HU" sz="1100">
                <a:solidFill>
                  <a:schemeClr val="dk1"/>
                </a:solidFill>
                <a:latin typeface="Montserrat"/>
                <a:ea typeface="Montserrat"/>
                <a:cs typeface="Montserrat"/>
                <a:sym typeface="Montserrat"/>
              </a:rPr>
              <a:t>”</a:t>
            </a:r>
            <a:endParaRPr sz="1100">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a:blip r:embed="rId3">
            <a:alphaModFix/>
          </a:blip>
          <a:stretch>
            <a:fillRect/>
          </a:stretch>
        </p:blipFill>
        <p:spPr>
          <a:xfrm>
            <a:off x="2329475" y="1163425"/>
            <a:ext cx="7539275" cy="4632325"/>
          </a:xfrm>
          <a:prstGeom prst="rect">
            <a:avLst/>
          </a:prstGeom>
          <a:noFill/>
          <a:ln>
            <a:noFill/>
          </a:ln>
        </p:spPr>
      </p:pic>
      <p:sp>
        <p:nvSpPr>
          <p:cNvPr id="167" name="Google Shape;167;p27"/>
          <p:cNvSpPr/>
          <p:nvPr/>
        </p:nvSpPr>
        <p:spPr>
          <a:xfrm>
            <a:off x="186231" y="148196"/>
            <a:ext cx="9556800" cy="788100"/>
          </a:xfrm>
          <a:prstGeom prst="rect">
            <a:avLst/>
          </a:prstGeom>
          <a:noFill/>
          <a:ln>
            <a:noFill/>
          </a:ln>
        </p:spPr>
        <p:txBody>
          <a:bodyPr anchorCtr="0" anchor="ctr" bIns="59975" lIns="119975" spcFirstLastPara="1" rIns="119975" wrap="square" tIns="59975">
            <a:noAutofit/>
          </a:bodyPr>
          <a:lstStyle/>
          <a:p>
            <a:pPr indent="0" lvl="0" marL="0" marR="0" rtl="0" algn="l">
              <a:lnSpc>
                <a:spcPct val="100000"/>
              </a:lnSpc>
              <a:spcBef>
                <a:spcPts val="0"/>
              </a:spcBef>
              <a:spcAft>
                <a:spcPts val="0"/>
              </a:spcAft>
              <a:buNone/>
            </a:pPr>
            <a:r>
              <a:rPr b="1" lang="hu-HU" sz="2900">
                <a:solidFill>
                  <a:srgbClr val="75787B"/>
                </a:solidFill>
              </a:rPr>
              <a:t>THE CASES OF SMALL DATA (DATA QUANTITY)</a:t>
            </a:r>
            <a:endParaRPr b="1" sz="2900">
              <a:solidFill>
                <a:srgbClr val="75787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nvSpPr>
        <p:spPr>
          <a:xfrm>
            <a:off x="8742918" y="1872008"/>
            <a:ext cx="3134700" cy="1695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chemeClr val="dk2"/>
              </a:buClr>
              <a:buSzPts val="300"/>
              <a:buFont typeface="Arial"/>
              <a:buNone/>
            </a:pPr>
            <a:r>
              <a:rPr lang="hu-HU" sz="800">
                <a:solidFill>
                  <a:schemeClr val="lt2"/>
                </a:solidFill>
                <a:latin typeface="Montserrat"/>
                <a:ea typeface="Montserrat"/>
                <a:cs typeface="Montserrat"/>
                <a:sym typeface="Montserrat"/>
              </a:rPr>
              <a:t>“ T H E   B I A S   N A M E D   C L A S S   I M B A L A N C E “</a:t>
            </a:r>
            <a:endParaRPr sz="700">
              <a:solidFill>
                <a:schemeClr val="lt2"/>
              </a:solidFil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Montserrat"/>
              <a:ea typeface="Montserrat"/>
              <a:cs typeface="Montserrat"/>
              <a:sym typeface="Montserrat"/>
            </a:endParaRPr>
          </a:p>
        </p:txBody>
      </p:sp>
      <p:sp>
        <p:nvSpPr>
          <p:cNvPr id="173" name="Google Shape;173;p28"/>
          <p:cNvSpPr txBox="1"/>
          <p:nvPr/>
        </p:nvSpPr>
        <p:spPr>
          <a:xfrm>
            <a:off x="3106625" y="5966061"/>
            <a:ext cx="6084900" cy="3198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chemeClr val="dk2"/>
                </a:solidFill>
                <a:latin typeface="Montserrat"/>
                <a:ea typeface="Montserrat"/>
                <a:cs typeface="Montserrat"/>
                <a:sym typeface="Montserrat"/>
              </a:rPr>
              <a:t>s o u r c e :</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3"/>
              </a:rPr>
              <a:t>“Classification in imbalanced datasets”</a:t>
            </a:r>
            <a:endParaRPr sz="800">
              <a:solidFill>
                <a:schemeClr val="dk2"/>
              </a:solidFill>
              <a:latin typeface="Montserrat"/>
              <a:ea typeface="Montserrat"/>
              <a:cs typeface="Montserrat"/>
              <a:sym typeface="Montserrat"/>
            </a:endParaRPr>
          </a:p>
        </p:txBody>
      </p:sp>
      <p:pic>
        <p:nvPicPr>
          <p:cNvPr id="174" name="Google Shape;174;p28"/>
          <p:cNvPicPr preferRelativeResize="0"/>
          <p:nvPr/>
        </p:nvPicPr>
        <p:blipFill>
          <a:blip r:embed="rId4">
            <a:alphaModFix/>
          </a:blip>
          <a:stretch>
            <a:fillRect/>
          </a:stretch>
        </p:blipFill>
        <p:spPr>
          <a:xfrm>
            <a:off x="112949" y="1478600"/>
            <a:ext cx="5383500" cy="4037625"/>
          </a:xfrm>
          <a:prstGeom prst="rect">
            <a:avLst/>
          </a:prstGeom>
          <a:noFill/>
          <a:ln>
            <a:noFill/>
          </a:ln>
        </p:spPr>
      </p:pic>
      <p:pic>
        <p:nvPicPr>
          <p:cNvPr id="175" name="Google Shape;175;p28"/>
          <p:cNvPicPr preferRelativeResize="0"/>
          <p:nvPr/>
        </p:nvPicPr>
        <p:blipFill>
          <a:blip r:embed="rId5">
            <a:alphaModFix/>
          </a:blip>
          <a:stretch>
            <a:fillRect/>
          </a:stretch>
        </p:blipFill>
        <p:spPr>
          <a:xfrm>
            <a:off x="5186951" y="2246519"/>
            <a:ext cx="6826105" cy="2364951"/>
          </a:xfrm>
          <a:prstGeom prst="rect">
            <a:avLst/>
          </a:prstGeom>
          <a:noFill/>
          <a:ln>
            <a:noFill/>
          </a:ln>
        </p:spPr>
      </p:pic>
      <p:sp>
        <p:nvSpPr>
          <p:cNvPr id="176" name="Google Shape;176;p28"/>
          <p:cNvSpPr txBox="1"/>
          <p:nvPr>
            <p:ph type="title"/>
          </p:nvPr>
        </p:nvSpPr>
        <p:spPr>
          <a:xfrm>
            <a:off x="836120" y="54876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“THE BIAS NAMED CLASS IMBALANCE“</a:t>
            </a:r>
            <a:endParaRPr sz="1800"/>
          </a:p>
          <a:p>
            <a:pPr indent="0" lvl="0" marL="0" rtl="0" algn="l">
              <a:spcBef>
                <a:spcPts val="0"/>
              </a:spcBef>
              <a:spcAft>
                <a:spcPts val="0"/>
              </a:spcAft>
              <a:buNone/>
            </a:pPr>
            <a:r>
              <a:rPr lang="hu-HU"/>
              <a:t>CASE I. - WE DON’T HAVE ENOUGH OF ONE THING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9"/>
          <p:cNvPicPr preferRelativeResize="0"/>
          <p:nvPr/>
        </p:nvPicPr>
        <p:blipFill>
          <a:blip r:embed="rId3">
            <a:alphaModFix/>
          </a:blip>
          <a:stretch>
            <a:fillRect/>
          </a:stretch>
        </p:blipFill>
        <p:spPr>
          <a:xfrm>
            <a:off x="-4" y="1268750"/>
            <a:ext cx="6079392" cy="4559541"/>
          </a:xfrm>
          <a:prstGeom prst="rect">
            <a:avLst/>
          </a:prstGeom>
          <a:noFill/>
          <a:ln>
            <a:noFill/>
          </a:ln>
        </p:spPr>
      </p:pic>
      <p:sp>
        <p:nvSpPr>
          <p:cNvPr id="182" name="Google Shape;182;p29"/>
          <p:cNvSpPr txBox="1"/>
          <p:nvPr/>
        </p:nvSpPr>
        <p:spPr>
          <a:xfrm>
            <a:off x="3106625" y="6004162"/>
            <a:ext cx="6084900" cy="3354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 :</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“Cost sensitive learning and the class imbalance problem”</a:t>
            </a:r>
            <a:endParaRPr sz="800">
              <a:solidFill>
                <a:srgbClr val="666666"/>
              </a:solidFill>
              <a:latin typeface="Montserrat"/>
              <a:ea typeface="Montserrat"/>
              <a:cs typeface="Montserrat"/>
              <a:sym typeface="Montserrat"/>
            </a:endParaRPr>
          </a:p>
        </p:txBody>
      </p:sp>
      <p:pic>
        <p:nvPicPr>
          <p:cNvPr id="183" name="Google Shape;183;p29"/>
          <p:cNvPicPr preferRelativeResize="0"/>
          <p:nvPr/>
        </p:nvPicPr>
        <p:blipFill>
          <a:blip r:embed="rId5">
            <a:alphaModFix/>
          </a:blip>
          <a:stretch>
            <a:fillRect/>
          </a:stretch>
        </p:blipFill>
        <p:spPr>
          <a:xfrm>
            <a:off x="6215244" y="2186837"/>
            <a:ext cx="5836906" cy="2091114"/>
          </a:xfrm>
          <a:prstGeom prst="rect">
            <a:avLst/>
          </a:prstGeom>
          <a:noFill/>
          <a:ln>
            <a:noFill/>
          </a:ln>
        </p:spPr>
      </p:pic>
      <p:cxnSp>
        <p:nvCxnSpPr>
          <p:cNvPr id="184" name="Google Shape;184;p29"/>
          <p:cNvCxnSpPr/>
          <p:nvPr/>
        </p:nvCxnSpPr>
        <p:spPr>
          <a:xfrm>
            <a:off x="6305305" y="2275438"/>
            <a:ext cx="1885200" cy="6177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29"/>
          <p:cNvSpPr txBox="1"/>
          <p:nvPr/>
        </p:nvSpPr>
        <p:spPr>
          <a:xfrm>
            <a:off x="7254877" y="2272013"/>
            <a:ext cx="1362300" cy="396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hu-HU" sz="1200">
                <a:latin typeface="Montserrat"/>
                <a:ea typeface="Montserrat"/>
                <a:cs typeface="Montserrat"/>
                <a:sym typeface="Montserrat"/>
              </a:rPr>
              <a:t>Predicted</a:t>
            </a:r>
            <a:endParaRPr b="1" sz="1200">
              <a:latin typeface="Montserrat"/>
              <a:ea typeface="Montserrat"/>
              <a:cs typeface="Montserrat"/>
              <a:sym typeface="Montserrat"/>
            </a:endParaRPr>
          </a:p>
        </p:txBody>
      </p:sp>
      <p:sp>
        <p:nvSpPr>
          <p:cNvPr id="186" name="Google Shape;186;p29"/>
          <p:cNvSpPr txBox="1"/>
          <p:nvPr/>
        </p:nvSpPr>
        <p:spPr>
          <a:xfrm>
            <a:off x="6378349" y="2614913"/>
            <a:ext cx="1362300" cy="396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hu-HU" sz="1200">
                <a:latin typeface="Montserrat"/>
                <a:ea typeface="Montserrat"/>
                <a:cs typeface="Montserrat"/>
                <a:sym typeface="Montserrat"/>
              </a:rPr>
              <a:t>Actual</a:t>
            </a:r>
            <a:endParaRPr b="1" sz="1200">
              <a:latin typeface="Montserrat"/>
              <a:ea typeface="Montserrat"/>
              <a:cs typeface="Montserrat"/>
              <a:sym typeface="Montserrat"/>
            </a:endParaRPr>
          </a:p>
        </p:txBody>
      </p:sp>
      <p:sp>
        <p:nvSpPr>
          <p:cNvPr id="187" name="Google Shape;187;p29"/>
          <p:cNvSpPr/>
          <p:nvPr/>
        </p:nvSpPr>
        <p:spPr>
          <a:xfrm>
            <a:off x="10786421" y="3614250"/>
            <a:ext cx="473100" cy="457200"/>
          </a:xfrm>
          <a:prstGeom prst="ellipse">
            <a:avLst/>
          </a:prstGeom>
          <a:noFill/>
          <a:ln cap="flat" cmpd="sng" w="38100">
            <a:solidFill>
              <a:srgbClr val="FF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8" name="Google Shape;188;p29"/>
          <p:cNvSpPr txBox="1"/>
          <p:nvPr/>
        </p:nvSpPr>
        <p:spPr>
          <a:xfrm>
            <a:off x="6323625" y="4503702"/>
            <a:ext cx="5645700" cy="1062900"/>
          </a:xfrm>
          <a:prstGeom prst="rect">
            <a:avLst/>
          </a:prstGeom>
          <a:noFill/>
          <a:ln>
            <a:noFill/>
          </a:ln>
        </p:spPr>
        <p:txBody>
          <a:bodyPr anchorCtr="0" anchor="t" bIns="45725" lIns="45725" spcFirstLastPara="1" rIns="45725" wrap="square" tIns="45725">
            <a:noAutofit/>
          </a:bodyPr>
          <a:lstStyle/>
          <a:p>
            <a:pPr indent="0" lvl="0" marL="0" rtl="0" algn="just">
              <a:lnSpc>
                <a:spcPct val="150000"/>
              </a:lnSpc>
              <a:spcBef>
                <a:spcPts val="0"/>
              </a:spcBef>
              <a:spcAft>
                <a:spcPts val="0"/>
              </a:spcAft>
              <a:buNone/>
            </a:pPr>
            <a:r>
              <a:rPr lang="hu-HU" sz="1500">
                <a:solidFill>
                  <a:srgbClr val="666666"/>
                </a:solidFill>
                <a:latin typeface="Montserrat"/>
                <a:ea typeface="Montserrat"/>
                <a:cs typeface="Montserrat"/>
                <a:sym typeface="Montserrat"/>
              </a:rPr>
              <a:t>We can try to </a:t>
            </a:r>
            <a:r>
              <a:rPr b="1" lang="hu-HU" sz="1500">
                <a:solidFill>
                  <a:srgbClr val="666666"/>
                </a:solidFill>
                <a:latin typeface="Montserrat"/>
                <a:ea typeface="Montserrat"/>
                <a:cs typeface="Montserrat"/>
                <a:sym typeface="Montserrat"/>
              </a:rPr>
              <a:t>modify our objective</a:t>
            </a:r>
            <a:r>
              <a:rPr lang="hu-HU" sz="1500">
                <a:solidFill>
                  <a:srgbClr val="666666"/>
                </a:solidFill>
                <a:latin typeface="Montserrat"/>
                <a:ea typeface="Montserrat"/>
                <a:cs typeface="Montserrat"/>
                <a:sym typeface="Montserrat"/>
              </a:rPr>
              <a:t> / cost calculation to </a:t>
            </a:r>
            <a:r>
              <a:rPr lang="hu-HU" sz="1500">
                <a:solidFill>
                  <a:srgbClr val="666666"/>
                </a:solidFill>
                <a:latin typeface="Montserrat"/>
                <a:ea typeface="Montserrat"/>
                <a:cs typeface="Montserrat"/>
                <a:sym typeface="Montserrat"/>
              </a:rPr>
              <a:t>accommodate</a:t>
            </a:r>
            <a:r>
              <a:rPr lang="hu-HU" sz="1500">
                <a:solidFill>
                  <a:srgbClr val="666666"/>
                </a:solidFill>
                <a:latin typeface="Montserrat"/>
                <a:ea typeface="Montserrat"/>
                <a:cs typeface="Montserrat"/>
                <a:sym typeface="Montserrat"/>
              </a:rPr>
              <a:t> the fact, that making an error on the minority class is a “more serious issue”.</a:t>
            </a:r>
            <a:endParaRPr sz="1500">
              <a:solidFill>
                <a:srgbClr val="666666"/>
              </a:solidFill>
              <a:latin typeface="Montserrat"/>
              <a:ea typeface="Montserrat"/>
              <a:cs typeface="Montserrat"/>
              <a:sym typeface="Montserrat"/>
            </a:endParaRPr>
          </a:p>
        </p:txBody>
      </p:sp>
      <p:sp>
        <p:nvSpPr>
          <p:cNvPr id="189" name="Google Shape;189;p29"/>
          <p:cNvSpPr txBox="1"/>
          <p:nvPr>
            <p:ph idx="4294967295" type="title"/>
          </p:nvPr>
        </p:nvSpPr>
        <p:spPr>
          <a:xfrm>
            <a:off x="836120" y="54876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“DATA IS NOT CREATED EQUAL“</a:t>
            </a:r>
            <a:endParaRPr sz="1800"/>
          </a:p>
          <a:p>
            <a:pPr indent="0" lvl="0" marL="0" rtl="0" algn="l">
              <a:spcBef>
                <a:spcPts val="0"/>
              </a:spcBef>
              <a:spcAft>
                <a:spcPts val="0"/>
              </a:spcAft>
              <a:buNone/>
            </a:pPr>
            <a:r>
              <a:rPr lang="hu-HU"/>
              <a:t>SOLUTION 1. - “COST SENSITIVE LEARNING”</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0"/>
          <p:cNvPicPr preferRelativeResize="0"/>
          <p:nvPr/>
        </p:nvPicPr>
        <p:blipFill>
          <a:blip r:embed="rId3">
            <a:alphaModFix/>
          </a:blip>
          <a:stretch>
            <a:fillRect/>
          </a:stretch>
        </p:blipFill>
        <p:spPr>
          <a:xfrm>
            <a:off x="1181408" y="1056213"/>
            <a:ext cx="4736448" cy="4988294"/>
          </a:xfrm>
          <a:prstGeom prst="rect">
            <a:avLst/>
          </a:prstGeom>
          <a:noFill/>
          <a:ln>
            <a:noFill/>
          </a:ln>
        </p:spPr>
      </p:pic>
      <p:sp>
        <p:nvSpPr>
          <p:cNvPr id="195" name="Google Shape;195;p30"/>
          <p:cNvSpPr txBox="1"/>
          <p:nvPr/>
        </p:nvSpPr>
        <p:spPr>
          <a:xfrm>
            <a:off x="3106625" y="5966013"/>
            <a:ext cx="6084900" cy="3288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 :</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Undersampling and oversampling questions</a:t>
            </a:r>
            <a:endParaRPr sz="800">
              <a:solidFill>
                <a:srgbClr val="666666"/>
              </a:solidFill>
              <a:latin typeface="Montserrat"/>
              <a:ea typeface="Montserrat"/>
              <a:cs typeface="Montserrat"/>
              <a:sym typeface="Montserrat"/>
            </a:endParaRPr>
          </a:p>
        </p:txBody>
      </p:sp>
      <p:sp>
        <p:nvSpPr>
          <p:cNvPr id="196" name="Google Shape;196;p30"/>
          <p:cNvSpPr txBox="1"/>
          <p:nvPr/>
        </p:nvSpPr>
        <p:spPr>
          <a:xfrm>
            <a:off x="6018825" y="1798625"/>
            <a:ext cx="5858700" cy="3807600"/>
          </a:xfrm>
          <a:prstGeom prst="rect">
            <a:avLst/>
          </a:prstGeom>
          <a:noFill/>
          <a:ln>
            <a:noFill/>
          </a:ln>
        </p:spPr>
        <p:txBody>
          <a:bodyPr anchorCtr="0" anchor="t" bIns="45725" lIns="45725" spcFirstLastPara="1" rIns="45725" wrap="square" tIns="45725">
            <a:noAutofit/>
          </a:bodyPr>
          <a:lstStyle/>
          <a:p>
            <a:pPr indent="-222250" lvl="0" marL="241300" rtl="0" algn="just">
              <a:lnSpc>
                <a:spcPct val="150000"/>
              </a:lnSpc>
              <a:spcBef>
                <a:spcPts val="0"/>
              </a:spcBef>
              <a:spcAft>
                <a:spcPts val="0"/>
              </a:spcAft>
              <a:buClr>
                <a:srgbClr val="666666"/>
              </a:buClr>
              <a:buSzPts val="1500"/>
              <a:buFont typeface="Montserrat"/>
              <a:buChar char="-"/>
            </a:pPr>
            <a:r>
              <a:rPr b="1" lang="hu-HU" sz="1500">
                <a:solidFill>
                  <a:srgbClr val="666666"/>
                </a:solidFill>
                <a:latin typeface="Montserrat"/>
                <a:ea typeface="Montserrat"/>
                <a:cs typeface="Montserrat"/>
                <a:sym typeface="Montserrat"/>
              </a:rPr>
              <a:t>Oversampling</a:t>
            </a:r>
            <a:r>
              <a:rPr lang="hu-HU" sz="1500">
                <a:solidFill>
                  <a:srgbClr val="666666"/>
                </a:solidFill>
                <a:latin typeface="Montserrat"/>
                <a:ea typeface="Montserrat"/>
                <a:cs typeface="Montserrat"/>
                <a:sym typeface="Montserrat"/>
              </a:rPr>
              <a:t>:</a:t>
            </a:r>
            <a:endParaRPr sz="1500">
              <a:solidFill>
                <a:srgbClr val="666666"/>
              </a:solidFill>
              <a:latin typeface="Montserrat"/>
              <a:ea typeface="Montserrat"/>
              <a:cs typeface="Montserrat"/>
              <a:sym typeface="Montserrat"/>
            </a:endParaRPr>
          </a:p>
          <a:p>
            <a:pPr indent="0" lvl="0" marL="241300" rtl="0" algn="just">
              <a:lnSpc>
                <a:spcPct val="150000"/>
              </a:lnSpc>
              <a:spcBef>
                <a:spcPts val="0"/>
              </a:spcBef>
              <a:spcAft>
                <a:spcPts val="0"/>
              </a:spcAft>
              <a:buNone/>
            </a:pPr>
            <a:r>
              <a:t/>
            </a:r>
            <a:endParaRPr sz="1500">
              <a:solidFill>
                <a:srgbClr val="666666"/>
              </a:solidFill>
              <a:latin typeface="Montserrat"/>
              <a:ea typeface="Montserrat"/>
              <a:cs typeface="Montserrat"/>
              <a:sym typeface="Montserrat"/>
            </a:endParaRPr>
          </a:p>
          <a:p>
            <a:pPr indent="-209550" lvl="1" marL="4572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Repeatedly use some of the minority class data points</a:t>
            </a:r>
            <a:endParaRPr sz="1500">
              <a:solidFill>
                <a:srgbClr val="666666"/>
              </a:solidFill>
              <a:latin typeface="Montserrat"/>
              <a:ea typeface="Montserrat"/>
              <a:cs typeface="Montserrat"/>
              <a:sym typeface="Montserrat"/>
            </a:endParaRPr>
          </a:p>
          <a:p>
            <a:pPr indent="-209550" lvl="1" marL="4572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Good question is: Which ones?</a:t>
            </a:r>
            <a:endParaRPr sz="1500">
              <a:solidFill>
                <a:srgbClr val="666666"/>
              </a:solidFill>
              <a:latin typeface="Montserrat"/>
              <a:ea typeface="Montserrat"/>
              <a:cs typeface="Montserrat"/>
              <a:sym typeface="Montserrat"/>
            </a:endParaRPr>
          </a:p>
          <a:p>
            <a:pPr indent="-209550" lvl="1" marL="4572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Can we be more intelligent then random choice?</a:t>
            </a:r>
            <a:endParaRPr sz="1500">
              <a:solidFill>
                <a:srgbClr val="666666"/>
              </a:solidFill>
              <a:latin typeface="Montserrat"/>
              <a:ea typeface="Montserrat"/>
              <a:cs typeface="Montserrat"/>
              <a:sym typeface="Montserrat"/>
            </a:endParaRPr>
          </a:p>
          <a:p>
            <a:pPr indent="0" lvl="0" marL="698500" rtl="0" algn="just">
              <a:lnSpc>
                <a:spcPct val="150000"/>
              </a:lnSpc>
              <a:spcBef>
                <a:spcPts val="0"/>
              </a:spcBef>
              <a:spcAft>
                <a:spcPts val="0"/>
              </a:spcAft>
              <a:buNone/>
            </a:pPr>
            <a:r>
              <a:t/>
            </a:r>
            <a:endParaRPr sz="1500">
              <a:solidFill>
                <a:srgbClr val="666666"/>
              </a:solidFill>
              <a:latin typeface="Montserrat"/>
              <a:ea typeface="Montserrat"/>
              <a:cs typeface="Montserrat"/>
              <a:sym typeface="Montserrat"/>
            </a:endParaRPr>
          </a:p>
          <a:p>
            <a:pPr indent="0" lvl="0" marL="698500" rtl="0" algn="just">
              <a:lnSpc>
                <a:spcPct val="150000"/>
              </a:lnSpc>
              <a:spcBef>
                <a:spcPts val="0"/>
              </a:spcBef>
              <a:spcAft>
                <a:spcPts val="0"/>
              </a:spcAft>
              <a:buNone/>
            </a:pPr>
            <a:r>
              <a:t/>
            </a:r>
            <a:endParaRPr sz="1500">
              <a:solidFill>
                <a:srgbClr val="666666"/>
              </a:solidFill>
              <a:latin typeface="Montserrat"/>
              <a:ea typeface="Montserrat"/>
              <a:cs typeface="Montserrat"/>
              <a:sym typeface="Montserrat"/>
            </a:endParaRPr>
          </a:p>
          <a:p>
            <a:pPr indent="-222250" lvl="0" marL="241300" rtl="0" algn="just">
              <a:lnSpc>
                <a:spcPct val="150000"/>
              </a:lnSpc>
              <a:spcBef>
                <a:spcPts val="0"/>
              </a:spcBef>
              <a:spcAft>
                <a:spcPts val="0"/>
              </a:spcAft>
              <a:buClr>
                <a:srgbClr val="666666"/>
              </a:buClr>
              <a:buSzPts val="1500"/>
              <a:buFont typeface="Montserrat"/>
              <a:buChar char="-"/>
            </a:pPr>
            <a:r>
              <a:rPr b="1" lang="hu-HU" sz="1500">
                <a:solidFill>
                  <a:srgbClr val="666666"/>
                </a:solidFill>
                <a:latin typeface="Montserrat"/>
                <a:ea typeface="Montserrat"/>
                <a:cs typeface="Montserrat"/>
                <a:sym typeface="Montserrat"/>
              </a:rPr>
              <a:t>Undersampling:</a:t>
            </a:r>
            <a:endParaRPr b="1" sz="1500">
              <a:solidFill>
                <a:srgbClr val="666666"/>
              </a:solidFill>
              <a:latin typeface="Montserrat"/>
              <a:ea typeface="Montserrat"/>
              <a:cs typeface="Montserrat"/>
              <a:sym typeface="Montserrat"/>
            </a:endParaRPr>
          </a:p>
          <a:p>
            <a:pPr indent="0" lvl="0" marL="241300" rtl="0" algn="just">
              <a:lnSpc>
                <a:spcPct val="150000"/>
              </a:lnSpc>
              <a:spcBef>
                <a:spcPts val="0"/>
              </a:spcBef>
              <a:spcAft>
                <a:spcPts val="0"/>
              </a:spcAft>
              <a:buClr>
                <a:schemeClr val="dk2"/>
              </a:buClr>
              <a:buSzPts val="500"/>
              <a:buFont typeface="Arial"/>
              <a:buNone/>
            </a:pPr>
            <a:r>
              <a:t/>
            </a:r>
            <a:endParaRPr b="1" sz="1500">
              <a:solidFill>
                <a:srgbClr val="666666"/>
              </a:solidFill>
              <a:latin typeface="Montserrat"/>
              <a:ea typeface="Montserrat"/>
              <a:cs typeface="Montserrat"/>
              <a:sym typeface="Montserrat"/>
            </a:endParaRPr>
          </a:p>
          <a:p>
            <a:pPr indent="-209550" lvl="1" marL="4572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Choose only some of the majority class data points</a:t>
            </a:r>
            <a:endParaRPr sz="1500">
              <a:solidFill>
                <a:srgbClr val="666666"/>
              </a:solidFill>
              <a:latin typeface="Montserrat"/>
              <a:ea typeface="Montserrat"/>
              <a:cs typeface="Montserrat"/>
              <a:sym typeface="Montserrat"/>
            </a:endParaRPr>
          </a:p>
          <a:p>
            <a:pPr indent="-209550" lvl="1" marL="4572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Reduces the overall dataset, </a:t>
            </a:r>
            <a:r>
              <a:rPr b="1" lang="hu-HU" sz="1500">
                <a:solidFill>
                  <a:srgbClr val="666666"/>
                </a:solidFill>
                <a:latin typeface="Montserrat"/>
                <a:ea typeface="Montserrat"/>
                <a:cs typeface="Montserrat"/>
                <a:sym typeface="Montserrat"/>
              </a:rPr>
              <a:t>not recommended</a:t>
            </a:r>
            <a:endParaRPr sz="1500">
              <a:solidFill>
                <a:srgbClr val="666666"/>
              </a:solidFill>
              <a:latin typeface="Montserrat"/>
              <a:ea typeface="Montserrat"/>
              <a:cs typeface="Montserrat"/>
              <a:sym typeface="Montserrat"/>
            </a:endParaRPr>
          </a:p>
        </p:txBody>
      </p:sp>
      <p:sp>
        <p:nvSpPr>
          <p:cNvPr id="197" name="Google Shape;197;p30"/>
          <p:cNvSpPr txBox="1"/>
          <p:nvPr>
            <p:ph idx="4294967295" type="title"/>
          </p:nvPr>
        </p:nvSpPr>
        <p:spPr>
          <a:xfrm>
            <a:off x="836120" y="54876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“BIASED COINS FOR THE WIN“</a:t>
            </a:r>
            <a:endParaRPr sz="1800"/>
          </a:p>
          <a:p>
            <a:pPr indent="0" lvl="0" marL="0" rtl="0" algn="l">
              <a:spcBef>
                <a:spcPts val="0"/>
              </a:spcBef>
              <a:spcAft>
                <a:spcPts val="0"/>
              </a:spcAft>
              <a:buNone/>
            </a:pPr>
            <a:r>
              <a:rPr lang="hu-HU"/>
              <a:t>SOLUTION </a:t>
            </a:r>
            <a:r>
              <a:rPr lang="hu-HU">
                <a:solidFill>
                  <a:schemeClr val="lt2"/>
                </a:solidFill>
              </a:rPr>
              <a:t>2. - “SAMPLING”</a:t>
            </a:r>
            <a:endParaRPr>
              <a:solidFill>
                <a:schemeClr val="l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1"/>
          <p:cNvPicPr preferRelativeResize="0"/>
          <p:nvPr/>
        </p:nvPicPr>
        <p:blipFill>
          <a:blip r:embed="rId3">
            <a:alphaModFix/>
          </a:blip>
          <a:stretch>
            <a:fillRect/>
          </a:stretch>
        </p:blipFill>
        <p:spPr>
          <a:xfrm>
            <a:off x="876525" y="1668050"/>
            <a:ext cx="3966087" cy="4540001"/>
          </a:xfrm>
          <a:prstGeom prst="rect">
            <a:avLst/>
          </a:prstGeom>
          <a:noFill/>
          <a:ln>
            <a:noFill/>
          </a:ln>
        </p:spPr>
      </p:pic>
      <p:sp>
        <p:nvSpPr>
          <p:cNvPr id="203" name="Google Shape;203;p31"/>
          <p:cNvSpPr txBox="1"/>
          <p:nvPr/>
        </p:nvSpPr>
        <p:spPr>
          <a:xfrm>
            <a:off x="3120325" y="5839793"/>
            <a:ext cx="6084900" cy="4191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chemeClr val="dk2"/>
                </a:solidFill>
                <a:latin typeface="Montserrat"/>
                <a:ea typeface="Montserrat"/>
                <a:cs typeface="Montserrat"/>
                <a:sym typeface="Montserrat"/>
              </a:rPr>
              <a:t>s o u r c e :</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4"/>
              </a:rPr>
              <a:t>SMOTE and ADASYN</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5"/>
              </a:rPr>
              <a:t>“Clustering and Learning from Imbalanced Data”</a:t>
            </a:r>
            <a:endParaRPr sz="800">
              <a:solidFill>
                <a:schemeClr val="dk2"/>
              </a:solidFill>
              <a:latin typeface="Montserrat"/>
              <a:ea typeface="Montserrat"/>
              <a:cs typeface="Montserrat"/>
              <a:sym typeface="Montserrat"/>
            </a:endParaRPr>
          </a:p>
        </p:txBody>
      </p:sp>
      <p:sp>
        <p:nvSpPr>
          <p:cNvPr id="204" name="Google Shape;204;p31"/>
          <p:cNvSpPr txBox="1"/>
          <p:nvPr/>
        </p:nvSpPr>
        <p:spPr>
          <a:xfrm>
            <a:off x="6231925" y="1668062"/>
            <a:ext cx="5645700" cy="1717800"/>
          </a:xfrm>
          <a:prstGeom prst="rect">
            <a:avLst/>
          </a:prstGeom>
          <a:noFill/>
          <a:ln>
            <a:noFill/>
          </a:ln>
        </p:spPr>
        <p:txBody>
          <a:bodyPr anchorCtr="0" anchor="t" bIns="45725" lIns="45725" spcFirstLastPara="1" rIns="45725" wrap="square" tIns="45725">
            <a:noAutofit/>
          </a:bodyPr>
          <a:lstStyle/>
          <a:p>
            <a:pPr indent="-222250" lvl="0" marL="241300" rtl="0" algn="just">
              <a:lnSpc>
                <a:spcPct val="150000"/>
              </a:lnSpc>
              <a:spcBef>
                <a:spcPts val="0"/>
              </a:spcBef>
              <a:spcAft>
                <a:spcPts val="0"/>
              </a:spcAft>
              <a:buSzPts val="1500"/>
              <a:buFont typeface="Montserrat"/>
              <a:buChar char="-"/>
            </a:pPr>
            <a:r>
              <a:rPr b="1" lang="hu-HU" sz="1500">
                <a:latin typeface="Montserrat"/>
                <a:ea typeface="Montserrat"/>
                <a:cs typeface="Montserrat"/>
                <a:sym typeface="Montserrat"/>
              </a:rPr>
              <a:t>Create new data points! (SMOTE)</a:t>
            </a:r>
            <a:endParaRPr b="1" sz="1500">
              <a:latin typeface="Montserrat"/>
              <a:ea typeface="Montserrat"/>
              <a:cs typeface="Montserrat"/>
              <a:sym typeface="Montserrat"/>
            </a:endParaRPr>
          </a:p>
          <a:p>
            <a:pPr indent="0" lvl="0" marL="457200" rtl="0" algn="just">
              <a:lnSpc>
                <a:spcPct val="150000"/>
              </a:lnSpc>
              <a:spcBef>
                <a:spcPts val="0"/>
              </a:spcBef>
              <a:spcAft>
                <a:spcPts val="0"/>
              </a:spcAft>
              <a:buNone/>
            </a:pPr>
            <a:r>
              <a:rPr lang="hu-HU" sz="1500">
                <a:latin typeface="Montserrat"/>
                <a:ea typeface="Montserrat"/>
                <a:cs typeface="Montserrat"/>
                <a:sym typeface="Montserrat"/>
              </a:rPr>
              <a:t>“First it finds the n-nearest neighbors in the minority class for each of the samples in the class. Then it draws a line between the the neighbors an generates random points on the lines.”</a:t>
            </a:r>
            <a:endParaRPr sz="1500">
              <a:latin typeface="Montserrat"/>
              <a:ea typeface="Montserrat"/>
              <a:cs typeface="Montserrat"/>
              <a:sym typeface="Montserrat"/>
            </a:endParaRPr>
          </a:p>
          <a:p>
            <a:pPr indent="-222250" lvl="0" marL="241300" rtl="0" algn="just">
              <a:lnSpc>
                <a:spcPct val="150000"/>
              </a:lnSpc>
              <a:spcBef>
                <a:spcPts val="0"/>
              </a:spcBef>
              <a:spcAft>
                <a:spcPts val="0"/>
              </a:spcAft>
              <a:buSzPts val="1500"/>
              <a:buFont typeface="Montserrat"/>
              <a:buChar char="-"/>
            </a:pPr>
            <a:r>
              <a:rPr b="1" lang="hu-HU" sz="1500">
                <a:latin typeface="Montserrat"/>
                <a:ea typeface="Montserrat"/>
                <a:cs typeface="Montserrat"/>
                <a:sym typeface="Montserrat"/>
              </a:rPr>
              <a:t>...and add some noise! (ADASYN)</a:t>
            </a:r>
            <a:endParaRPr b="1" sz="1500">
              <a:latin typeface="Montserrat"/>
              <a:ea typeface="Montserrat"/>
              <a:cs typeface="Montserrat"/>
              <a:sym typeface="Montserrat"/>
            </a:endParaRPr>
          </a:p>
          <a:p>
            <a:pPr indent="0" lvl="0" marL="457200" rtl="0" algn="just">
              <a:lnSpc>
                <a:spcPct val="150000"/>
              </a:lnSpc>
              <a:spcBef>
                <a:spcPts val="0"/>
              </a:spcBef>
              <a:spcAft>
                <a:spcPts val="0"/>
              </a:spcAft>
              <a:buNone/>
            </a:pPr>
            <a:r>
              <a:rPr lang="hu-HU" sz="1500">
                <a:latin typeface="Montserrat"/>
                <a:ea typeface="Montserrat"/>
                <a:cs typeface="Montserrat"/>
                <a:sym typeface="Montserrat"/>
              </a:rPr>
              <a:t>“After creating those sample it adds a random small values to the points thus making it more realistic. In other words instead of all the sample being linearly correlated to the parent they have a little more variance in them i.e they are bit scattered.”</a:t>
            </a:r>
            <a:endParaRPr sz="1500">
              <a:latin typeface="Montserrat"/>
              <a:ea typeface="Montserrat"/>
              <a:cs typeface="Montserrat"/>
              <a:sym typeface="Montserrat"/>
            </a:endParaRPr>
          </a:p>
          <a:p>
            <a:pPr indent="-222250" lvl="0" marL="241300" rtl="0" algn="just">
              <a:lnSpc>
                <a:spcPct val="150000"/>
              </a:lnSpc>
              <a:spcBef>
                <a:spcPts val="0"/>
              </a:spcBef>
              <a:spcAft>
                <a:spcPts val="0"/>
              </a:spcAft>
              <a:buSzPts val="1500"/>
              <a:buFont typeface="Montserrat"/>
              <a:buChar char="-"/>
            </a:pPr>
            <a:r>
              <a:rPr b="1" lang="hu-HU" sz="1500">
                <a:latin typeface="Montserrat"/>
                <a:ea typeface="Montserrat"/>
                <a:cs typeface="Montserrat"/>
                <a:sym typeface="Montserrat"/>
              </a:rPr>
              <a:t>...and use clusters! (Cluster Based Oversampling)</a:t>
            </a:r>
            <a:endParaRPr b="1" sz="1500">
              <a:latin typeface="Montserrat"/>
              <a:ea typeface="Montserrat"/>
              <a:cs typeface="Montserrat"/>
              <a:sym typeface="Montserrat"/>
            </a:endParaRPr>
          </a:p>
        </p:txBody>
      </p:sp>
      <p:sp>
        <p:nvSpPr>
          <p:cNvPr id="205" name="Google Shape;205;p31"/>
          <p:cNvSpPr txBox="1"/>
          <p:nvPr>
            <p:ph idx="4294967295" type="title"/>
          </p:nvPr>
        </p:nvSpPr>
        <p:spPr>
          <a:xfrm>
            <a:off x="836120" y="54876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“IF YOU DON’T HAVE IT, CREATE IT“</a:t>
            </a:r>
            <a:endParaRPr sz="1800"/>
          </a:p>
          <a:p>
            <a:pPr indent="0" lvl="0" marL="0" rtl="0" algn="l">
              <a:spcBef>
                <a:spcPts val="0"/>
              </a:spcBef>
              <a:spcAft>
                <a:spcPts val="0"/>
              </a:spcAft>
              <a:buNone/>
            </a:pPr>
            <a:r>
              <a:rPr lang="hu-HU"/>
              <a:t>SOLUTION </a:t>
            </a:r>
            <a:r>
              <a:rPr lang="hu-HU">
                <a:solidFill>
                  <a:schemeClr val="lt2"/>
                </a:solidFill>
              </a:rPr>
              <a:t>3. - DATA SYNTHESIS</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nvSpPr>
        <p:spPr>
          <a:xfrm>
            <a:off x="3106625" y="5699377"/>
            <a:ext cx="6084900" cy="5418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 :</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3">
                  <a:extLst>
                    <a:ext uri="{A12FA001-AC4F-418D-AE19-62706E023703}">
                      <ahyp:hlinkClr val="tx"/>
                    </a:ext>
                  </a:extLst>
                </a:hlinkClick>
              </a:rPr>
              <a:t>Classification based outlier detection techniques</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Anomaly Detection using the Multivariate Gaussian Distribution</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5">
                  <a:extLst>
                    <a:ext uri="{A12FA001-AC4F-418D-AE19-62706E023703}">
                      <ahyp:hlinkClr val="tx"/>
                    </a:ext>
                  </a:extLst>
                </a:hlinkClick>
              </a:rPr>
              <a:t>Ritchie Ng: Anomaly detection</a:t>
            </a:r>
            <a:endParaRPr sz="800">
              <a:solidFill>
                <a:srgbClr val="666666"/>
              </a:solidFill>
              <a:latin typeface="Montserrat"/>
              <a:ea typeface="Montserrat"/>
              <a:cs typeface="Montserrat"/>
              <a:sym typeface="Montserrat"/>
            </a:endParaRPr>
          </a:p>
        </p:txBody>
      </p:sp>
      <p:sp>
        <p:nvSpPr>
          <p:cNvPr id="211" name="Google Shape;211;p32"/>
          <p:cNvSpPr txBox="1"/>
          <p:nvPr/>
        </p:nvSpPr>
        <p:spPr>
          <a:xfrm>
            <a:off x="6382050" y="1936549"/>
            <a:ext cx="5645700" cy="3714300"/>
          </a:xfrm>
          <a:prstGeom prst="rect">
            <a:avLst/>
          </a:prstGeom>
          <a:noFill/>
          <a:ln>
            <a:noFill/>
          </a:ln>
        </p:spPr>
        <p:txBody>
          <a:bodyPr anchorCtr="0" anchor="t" bIns="45725" lIns="45725" spcFirstLastPara="1" rIns="45725" wrap="square" tIns="45725">
            <a:noAutofit/>
          </a:bodyPr>
          <a:lstStyle/>
          <a:p>
            <a:pPr indent="-222250" lvl="0" marL="2413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If the minority class points are so rare, they can be considered “exceptions”, or </a:t>
            </a:r>
            <a:r>
              <a:rPr b="1" lang="hu-HU" sz="1500">
                <a:solidFill>
                  <a:srgbClr val="666666"/>
                </a:solidFill>
                <a:latin typeface="Montserrat"/>
                <a:ea typeface="Montserrat"/>
                <a:cs typeface="Montserrat"/>
                <a:sym typeface="Montserrat"/>
              </a:rPr>
              <a:t>“anomalies”</a:t>
            </a:r>
            <a:endParaRPr b="1" sz="1500">
              <a:solidFill>
                <a:srgbClr val="666666"/>
              </a:solidFill>
              <a:latin typeface="Montserrat"/>
              <a:ea typeface="Montserrat"/>
              <a:cs typeface="Montserrat"/>
              <a:sym typeface="Montserrat"/>
            </a:endParaRPr>
          </a:p>
          <a:p>
            <a:pPr indent="0" lvl="0" marL="241300" rtl="0" algn="just">
              <a:lnSpc>
                <a:spcPct val="150000"/>
              </a:lnSpc>
              <a:spcBef>
                <a:spcPts val="0"/>
              </a:spcBef>
              <a:spcAft>
                <a:spcPts val="0"/>
              </a:spcAft>
              <a:buNone/>
            </a:pPr>
            <a:r>
              <a:t/>
            </a:r>
            <a:endParaRPr sz="1500">
              <a:solidFill>
                <a:srgbClr val="666666"/>
              </a:solidFill>
              <a:latin typeface="Montserrat"/>
              <a:ea typeface="Montserrat"/>
              <a:cs typeface="Montserrat"/>
              <a:sym typeface="Montserrat"/>
            </a:endParaRPr>
          </a:p>
          <a:p>
            <a:pPr indent="-222250" lvl="0" marL="2413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There are tools for “one class” classification (eg.: “</a:t>
            </a:r>
            <a:r>
              <a:rPr lang="hu-HU" sz="1500" u="sng">
                <a:solidFill>
                  <a:schemeClr val="dk2"/>
                </a:solidFill>
                <a:latin typeface="Montserrat"/>
                <a:ea typeface="Montserrat"/>
                <a:cs typeface="Montserrat"/>
                <a:sym typeface="Montserrat"/>
                <a:hlinkClick r:id="rId6">
                  <a:extLst>
                    <a:ext uri="{A12FA001-AC4F-418D-AE19-62706E023703}">
                      <ahyp:hlinkClr val="tx"/>
                    </a:ext>
                  </a:extLst>
                </a:hlinkClick>
              </a:rPr>
              <a:t>One class SVM</a:t>
            </a:r>
            <a:r>
              <a:rPr lang="hu-HU" sz="1500">
                <a:solidFill>
                  <a:srgbClr val="666666"/>
                </a:solidFill>
                <a:latin typeface="Montserrat"/>
                <a:ea typeface="Montserrat"/>
                <a:cs typeface="Montserrat"/>
                <a:sym typeface="Montserrat"/>
              </a:rPr>
              <a:t>” and </a:t>
            </a:r>
            <a:r>
              <a:rPr lang="hu-HU" sz="1500" u="sng">
                <a:solidFill>
                  <a:srgbClr val="666666"/>
                </a:solidFill>
                <a:latin typeface="Montserrat"/>
                <a:ea typeface="Montserrat"/>
                <a:cs typeface="Montserrat"/>
                <a:sym typeface="Montserrat"/>
                <a:hlinkClick r:id="rId7">
                  <a:extLst>
                    <a:ext uri="{A12FA001-AC4F-418D-AE19-62706E023703}">
                      <ahyp:hlinkClr val="tx"/>
                    </a:ext>
                  </a:extLst>
                </a:hlinkClick>
              </a:rPr>
              <a:t>“</a:t>
            </a:r>
            <a:r>
              <a:rPr lang="hu-HU" sz="1500" u="sng">
                <a:solidFill>
                  <a:schemeClr val="dk2"/>
                </a:solidFill>
                <a:latin typeface="Montserrat"/>
                <a:ea typeface="Montserrat"/>
                <a:cs typeface="Montserrat"/>
                <a:sym typeface="Montserrat"/>
                <a:hlinkClick r:id="rId8">
                  <a:extLst>
                    <a:ext uri="{A12FA001-AC4F-418D-AE19-62706E023703}">
                      <ahyp:hlinkClr val="tx"/>
                    </a:ext>
                  </a:extLst>
                </a:hlinkClick>
              </a:rPr>
              <a:t>Isolation forests</a:t>
            </a:r>
            <a:r>
              <a:rPr lang="hu-HU" sz="1500" u="sng">
                <a:solidFill>
                  <a:srgbClr val="666666"/>
                </a:solidFill>
                <a:latin typeface="Montserrat"/>
                <a:ea typeface="Montserrat"/>
                <a:cs typeface="Montserrat"/>
                <a:sym typeface="Montserrat"/>
                <a:hlinkClick r:id="rId9">
                  <a:extLst>
                    <a:ext uri="{A12FA001-AC4F-418D-AE19-62706E023703}">
                      <ahyp:hlinkClr val="tx"/>
                    </a:ext>
                  </a:extLst>
                </a:hlinkClick>
              </a:rPr>
              <a:t>”</a:t>
            </a:r>
            <a:r>
              <a:rPr lang="hu-HU" sz="1500">
                <a:solidFill>
                  <a:srgbClr val="666666"/>
                </a:solidFill>
                <a:latin typeface="Montserrat"/>
                <a:ea typeface="Montserrat"/>
                <a:cs typeface="Montserrat"/>
                <a:sym typeface="Montserrat"/>
              </a:rPr>
              <a:t>)</a:t>
            </a:r>
            <a:endParaRPr sz="1500">
              <a:solidFill>
                <a:srgbClr val="666666"/>
              </a:solidFill>
              <a:latin typeface="Montserrat"/>
              <a:ea typeface="Montserrat"/>
              <a:cs typeface="Montserrat"/>
              <a:sym typeface="Montserrat"/>
            </a:endParaRPr>
          </a:p>
          <a:p>
            <a:pPr indent="0" lvl="0" marL="241300" rtl="0" algn="just">
              <a:lnSpc>
                <a:spcPct val="150000"/>
              </a:lnSpc>
              <a:spcBef>
                <a:spcPts val="0"/>
              </a:spcBef>
              <a:spcAft>
                <a:spcPts val="0"/>
              </a:spcAft>
              <a:buNone/>
            </a:pPr>
            <a:r>
              <a:t/>
            </a:r>
            <a:endParaRPr sz="1500">
              <a:solidFill>
                <a:srgbClr val="666666"/>
              </a:solidFill>
              <a:latin typeface="Montserrat"/>
              <a:ea typeface="Montserrat"/>
              <a:cs typeface="Montserrat"/>
              <a:sym typeface="Montserrat"/>
            </a:endParaRPr>
          </a:p>
          <a:p>
            <a:pPr indent="-222250" lvl="0" marL="2413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But if we basically get a good </a:t>
            </a:r>
            <a:r>
              <a:rPr b="1" lang="hu-HU" sz="1500">
                <a:solidFill>
                  <a:srgbClr val="666666"/>
                </a:solidFill>
                <a:latin typeface="Montserrat"/>
                <a:ea typeface="Montserrat"/>
                <a:cs typeface="Montserrat"/>
                <a:sym typeface="Montserrat"/>
              </a:rPr>
              <a:t>probabilistic model</a:t>
            </a:r>
            <a:r>
              <a:rPr lang="hu-HU" sz="1500">
                <a:solidFill>
                  <a:srgbClr val="666666"/>
                </a:solidFill>
                <a:latin typeface="Montserrat"/>
                <a:ea typeface="Montserrat"/>
                <a:cs typeface="Montserrat"/>
                <a:sym typeface="Montserrat"/>
              </a:rPr>
              <a:t> of the majority class distribution, we are done.</a:t>
            </a:r>
            <a:endParaRPr sz="1500">
              <a:solidFill>
                <a:srgbClr val="666666"/>
              </a:solidFill>
              <a:latin typeface="Montserrat"/>
              <a:ea typeface="Montserrat"/>
              <a:cs typeface="Montserrat"/>
              <a:sym typeface="Montserrat"/>
            </a:endParaRPr>
          </a:p>
          <a:p>
            <a:pPr indent="0" lvl="0" marL="241300" rtl="0" algn="just">
              <a:lnSpc>
                <a:spcPct val="150000"/>
              </a:lnSpc>
              <a:spcBef>
                <a:spcPts val="0"/>
              </a:spcBef>
              <a:spcAft>
                <a:spcPts val="0"/>
              </a:spcAft>
              <a:buNone/>
            </a:pPr>
            <a:r>
              <a:t/>
            </a:r>
            <a:endParaRPr sz="1500">
              <a:solidFill>
                <a:srgbClr val="666666"/>
              </a:solidFill>
              <a:latin typeface="Montserrat"/>
              <a:ea typeface="Montserrat"/>
              <a:cs typeface="Montserrat"/>
              <a:sym typeface="Montserrat"/>
            </a:endParaRPr>
          </a:p>
          <a:p>
            <a:pPr indent="-222250" lvl="0" marL="2413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This will lead us to </a:t>
            </a:r>
            <a:r>
              <a:rPr b="1" lang="hu-HU" sz="1500">
                <a:solidFill>
                  <a:srgbClr val="666666"/>
                </a:solidFill>
                <a:latin typeface="Montserrat"/>
                <a:ea typeface="Montserrat"/>
                <a:cs typeface="Montserrat"/>
                <a:sym typeface="Montserrat"/>
              </a:rPr>
              <a:t>“representation learning”</a:t>
            </a:r>
            <a:endParaRPr b="1" sz="1500">
              <a:solidFill>
                <a:srgbClr val="666666"/>
              </a:solidFill>
              <a:latin typeface="Montserrat"/>
              <a:ea typeface="Montserrat"/>
              <a:cs typeface="Montserrat"/>
              <a:sym typeface="Montserrat"/>
            </a:endParaRPr>
          </a:p>
        </p:txBody>
      </p:sp>
      <p:pic>
        <p:nvPicPr>
          <p:cNvPr id="212" name="Google Shape;212;p32"/>
          <p:cNvPicPr preferRelativeResize="0"/>
          <p:nvPr/>
        </p:nvPicPr>
        <p:blipFill>
          <a:blip r:embed="rId10">
            <a:alphaModFix/>
          </a:blip>
          <a:stretch>
            <a:fillRect/>
          </a:stretch>
        </p:blipFill>
        <p:spPr>
          <a:xfrm>
            <a:off x="203200" y="2186175"/>
            <a:ext cx="6313701" cy="3013226"/>
          </a:xfrm>
          <a:prstGeom prst="rect">
            <a:avLst/>
          </a:prstGeom>
          <a:noFill/>
          <a:ln>
            <a:noFill/>
          </a:ln>
        </p:spPr>
      </p:pic>
      <p:sp>
        <p:nvSpPr>
          <p:cNvPr id="213" name="Google Shape;213;p32"/>
          <p:cNvSpPr txBox="1"/>
          <p:nvPr>
            <p:ph idx="4294967295" type="title"/>
          </p:nvPr>
        </p:nvSpPr>
        <p:spPr>
          <a:xfrm>
            <a:off x="836120" y="54876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“WELL IF YOU LOOK IT JUST WAY“</a:t>
            </a:r>
            <a:endParaRPr sz="1800"/>
          </a:p>
          <a:p>
            <a:pPr indent="0" lvl="0" marL="0" rtl="0" algn="l">
              <a:spcBef>
                <a:spcPts val="0"/>
              </a:spcBef>
              <a:spcAft>
                <a:spcPts val="0"/>
              </a:spcAft>
              <a:buNone/>
            </a:pPr>
            <a:r>
              <a:rPr lang="hu-HU"/>
              <a:t>SOLUTION </a:t>
            </a:r>
            <a:r>
              <a:rPr lang="hu-HU">
                <a:solidFill>
                  <a:schemeClr val="lt2"/>
                </a:solidFill>
              </a:rPr>
              <a:t>4. - RECAST PROBLEM!</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nvSpPr>
        <p:spPr>
          <a:xfrm>
            <a:off x="4566728" y="988583"/>
            <a:ext cx="31347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chemeClr val="dk2"/>
              </a:buClr>
              <a:buSzPts val="300"/>
              <a:buFont typeface="Arial"/>
              <a:buNone/>
            </a:pPr>
            <a:r>
              <a:rPr lang="hu-HU" sz="800">
                <a:solidFill>
                  <a:schemeClr val="lt2"/>
                </a:solidFill>
                <a:latin typeface="Montserrat"/>
                <a:ea typeface="Montserrat"/>
                <a:cs typeface="Montserrat"/>
                <a:sym typeface="Montserrat"/>
              </a:rPr>
              <a:t>S I M P L Y :   N O T   E N O U G H   D A T A</a:t>
            </a:r>
            <a:endParaRPr sz="700">
              <a:solidFill>
                <a:schemeClr val="lt2"/>
              </a:solidFil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2"/>
              </a:solidFill>
              <a:latin typeface="Montserrat"/>
              <a:ea typeface="Montserrat"/>
              <a:cs typeface="Montserrat"/>
              <a:sym typeface="Montserrat"/>
            </a:endParaRPr>
          </a:p>
        </p:txBody>
      </p:sp>
      <p:pic>
        <p:nvPicPr>
          <p:cNvPr id="219" name="Google Shape;219;p33"/>
          <p:cNvPicPr preferRelativeResize="0"/>
          <p:nvPr/>
        </p:nvPicPr>
        <p:blipFill>
          <a:blip r:embed="rId3">
            <a:alphaModFix/>
          </a:blip>
          <a:stretch>
            <a:fillRect/>
          </a:stretch>
        </p:blipFill>
        <p:spPr>
          <a:xfrm>
            <a:off x="4639558" y="2125250"/>
            <a:ext cx="2773037" cy="3751125"/>
          </a:xfrm>
          <a:prstGeom prst="rect">
            <a:avLst/>
          </a:prstGeom>
          <a:noFill/>
          <a:ln>
            <a:noFill/>
          </a:ln>
        </p:spPr>
      </p:pic>
      <p:sp>
        <p:nvSpPr>
          <p:cNvPr id="220" name="Google Shape;220;p33"/>
          <p:cNvSpPr txBox="1"/>
          <p:nvPr>
            <p:ph type="title"/>
          </p:nvPr>
        </p:nvSpPr>
        <p:spPr>
          <a:xfrm>
            <a:off x="396475" y="411628"/>
            <a:ext cx="11041500" cy="52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a:t>CASE II. - WE DON’T HAVE ENOUGH ANYTHING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nvSpPr>
        <p:spPr>
          <a:xfrm>
            <a:off x="3068524" y="5966038"/>
            <a:ext cx="60849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chemeClr val="dk2"/>
                </a:solidFill>
                <a:latin typeface="Montserrat"/>
                <a:ea typeface="Montserrat"/>
                <a:cs typeface="Montserrat"/>
                <a:sym typeface="Montserrat"/>
              </a:rPr>
              <a:t>s o u r c e :</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3"/>
              </a:rPr>
              <a:t>Overfitting - Wikipedia</a:t>
            </a:r>
            <a:endParaRPr sz="800">
              <a:solidFill>
                <a:schemeClr val="dk2"/>
              </a:solidFill>
              <a:latin typeface="Montserrat"/>
              <a:ea typeface="Montserrat"/>
              <a:cs typeface="Montserrat"/>
              <a:sym typeface="Montserrat"/>
            </a:endParaRPr>
          </a:p>
        </p:txBody>
      </p:sp>
      <p:pic>
        <p:nvPicPr>
          <p:cNvPr id="226" name="Google Shape;226;p34"/>
          <p:cNvPicPr preferRelativeResize="0"/>
          <p:nvPr/>
        </p:nvPicPr>
        <p:blipFill>
          <a:blip r:embed="rId4">
            <a:alphaModFix/>
          </a:blip>
          <a:stretch>
            <a:fillRect/>
          </a:stretch>
        </p:blipFill>
        <p:spPr>
          <a:xfrm>
            <a:off x="2477145" y="1896650"/>
            <a:ext cx="7100729" cy="3361697"/>
          </a:xfrm>
          <a:prstGeom prst="rect">
            <a:avLst/>
          </a:prstGeom>
          <a:noFill/>
          <a:ln>
            <a:noFill/>
          </a:ln>
        </p:spPr>
      </p:pic>
      <p:sp>
        <p:nvSpPr>
          <p:cNvPr id="227" name="Google Shape;227;p34"/>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solidFill>
                  <a:schemeClr val="lt2"/>
                </a:solidFill>
              </a:rPr>
              <a:t>“NOT ENOUGH IN WHAT SENSE”</a:t>
            </a:r>
            <a:endParaRPr sz="1800">
              <a:solidFill>
                <a:schemeClr val="lt2"/>
              </a:solidFill>
            </a:endParaRPr>
          </a:p>
          <a:p>
            <a:pPr indent="0" lvl="0" marL="0" rtl="0" algn="l">
              <a:spcBef>
                <a:spcPts val="0"/>
              </a:spcBef>
              <a:spcAft>
                <a:spcPts val="0"/>
              </a:spcAft>
              <a:buNone/>
            </a:pPr>
            <a:r>
              <a:rPr lang="hu-HU">
                <a:solidFill>
                  <a:schemeClr val="lt2"/>
                </a:solidFill>
              </a:rPr>
              <a:t>CONNECTION WITH OVERFITTING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nvSpPr>
        <p:spPr>
          <a:xfrm>
            <a:off x="7368500" y="1397700"/>
            <a:ext cx="4593600" cy="4512600"/>
          </a:xfrm>
          <a:prstGeom prst="rect">
            <a:avLst/>
          </a:prstGeom>
          <a:noFill/>
          <a:ln>
            <a:noFill/>
          </a:ln>
        </p:spPr>
        <p:txBody>
          <a:bodyPr anchorCtr="0" anchor="t" bIns="45725" lIns="45725" spcFirstLastPara="1" rIns="45725" wrap="square" tIns="45725">
            <a:noAutofit/>
          </a:bodyPr>
          <a:lstStyle/>
          <a:p>
            <a:pPr indent="-222250" lvl="0" marL="241300" rtl="0" algn="l">
              <a:lnSpc>
                <a:spcPct val="150000"/>
              </a:lnSpc>
              <a:spcBef>
                <a:spcPts val="0"/>
              </a:spcBef>
              <a:spcAft>
                <a:spcPts val="0"/>
              </a:spcAft>
              <a:buClr>
                <a:srgbClr val="666666"/>
              </a:buClr>
              <a:buSzPts val="1500"/>
              <a:buFont typeface="Montserrat"/>
              <a:buChar char="-"/>
            </a:pPr>
            <a:r>
              <a:rPr b="1" lang="hu-HU" sz="1500">
                <a:solidFill>
                  <a:srgbClr val="666666"/>
                </a:solidFill>
                <a:latin typeface="Montserrat"/>
                <a:ea typeface="Montserrat"/>
                <a:cs typeface="Montserrat"/>
                <a:sym typeface="Montserrat"/>
              </a:rPr>
              <a:t>Modify the model:</a:t>
            </a:r>
            <a:endParaRPr b="1" sz="1500">
              <a:solidFill>
                <a:srgbClr val="666666"/>
              </a:solidFill>
              <a:latin typeface="Montserrat"/>
              <a:ea typeface="Montserrat"/>
              <a:cs typeface="Montserrat"/>
              <a:sym typeface="Montserrat"/>
            </a:endParaRPr>
          </a:p>
          <a:p>
            <a:pPr indent="-209550" lvl="1" marL="457200" rtl="0" algn="l">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Use a simple model</a:t>
            </a:r>
            <a:endParaRPr sz="1500">
              <a:solidFill>
                <a:srgbClr val="666666"/>
              </a:solidFill>
              <a:latin typeface="Montserrat"/>
              <a:ea typeface="Montserrat"/>
              <a:cs typeface="Montserrat"/>
              <a:sym typeface="Montserrat"/>
            </a:endParaRPr>
          </a:p>
          <a:p>
            <a:pPr indent="-222250" lvl="2" marL="698500" rtl="0" algn="l">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We are often forced to use a complex one since the data itself is complex (dimensions, non-linearity…)</a:t>
            </a:r>
            <a:endParaRPr sz="1500">
              <a:solidFill>
                <a:srgbClr val="666666"/>
              </a:solidFill>
              <a:latin typeface="Montserrat"/>
              <a:ea typeface="Montserrat"/>
              <a:cs typeface="Montserrat"/>
              <a:sym typeface="Montserrat"/>
            </a:endParaRPr>
          </a:p>
          <a:p>
            <a:pPr indent="-209550" lvl="1" marL="457200" rtl="0" algn="l">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Use special models (eg. </a:t>
            </a:r>
            <a:r>
              <a:rPr lang="hu-HU" sz="1500" u="sng">
                <a:solidFill>
                  <a:schemeClr val="dk2"/>
                </a:solidFill>
                <a:latin typeface="Montserrat"/>
                <a:ea typeface="Montserrat"/>
                <a:cs typeface="Montserrat"/>
                <a:sym typeface="Montserrat"/>
                <a:hlinkClick r:id="rId3">
                  <a:extLst>
                    <a:ext uri="{A12FA001-AC4F-418D-AE19-62706E023703}">
                      <ahyp:hlinkClr val="tx"/>
                    </a:ext>
                  </a:extLst>
                </a:hlinkClick>
              </a:rPr>
              <a:t>S</a:t>
            </a:r>
            <a:r>
              <a:rPr lang="hu-HU" sz="1500" u="sng">
                <a:solidFill>
                  <a:schemeClr val="dk2"/>
                </a:solidFill>
                <a:latin typeface="Montserrat"/>
                <a:ea typeface="Montserrat"/>
                <a:cs typeface="Montserrat"/>
                <a:sym typeface="Montserrat"/>
                <a:hlinkClick r:id="rId4">
                  <a:extLst>
                    <a:ext uri="{A12FA001-AC4F-418D-AE19-62706E023703}">
                      <ahyp:hlinkClr val="tx"/>
                    </a:ext>
                  </a:extLst>
                </a:hlinkClick>
              </a:rPr>
              <a:t>UFTware</a:t>
            </a:r>
            <a:r>
              <a:rPr lang="hu-HU" sz="1500">
                <a:solidFill>
                  <a:srgbClr val="666666"/>
                </a:solidFill>
                <a:latin typeface="Montserrat"/>
                <a:ea typeface="Montserrat"/>
                <a:cs typeface="Montserrat"/>
                <a:sym typeface="Montserrat"/>
              </a:rPr>
              <a:t>)</a:t>
            </a:r>
            <a:endParaRPr sz="1500">
              <a:solidFill>
                <a:srgbClr val="666666"/>
              </a:solidFill>
              <a:latin typeface="Montserrat"/>
              <a:ea typeface="Montserrat"/>
              <a:cs typeface="Montserrat"/>
              <a:sym typeface="Montserrat"/>
            </a:endParaRPr>
          </a:p>
          <a:p>
            <a:pPr indent="-222250" lvl="0" marL="241300" rtl="0" algn="l">
              <a:lnSpc>
                <a:spcPct val="150000"/>
              </a:lnSpc>
              <a:spcBef>
                <a:spcPts val="0"/>
              </a:spcBef>
              <a:spcAft>
                <a:spcPts val="0"/>
              </a:spcAft>
              <a:buClr>
                <a:srgbClr val="666666"/>
              </a:buClr>
              <a:buSzPts val="1500"/>
              <a:buFont typeface="Montserrat"/>
              <a:buChar char="-"/>
            </a:pPr>
            <a:r>
              <a:rPr b="1" lang="hu-HU" sz="1500">
                <a:solidFill>
                  <a:srgbClr val="666666"/>
                </a:solidFill>
                <a:latin typeface="Montserrat"/>
                <a:ea typeface="Montserrat"/>
                <a:cs typeface="Montserrat"/>
                <a:sym typeface="Montserrat"/>
              </a:rPr>
              <a:t>Modify the objective:</a:t>
            </a:r>
            <a:endParaRPr b="1" sz="1500">
              <a:solidFill>
                <a:srgbClr val="666666"/>
              </a:solidFill>
              <a:latin typeface="Montserrat"/>
              <a:ea typeface="Montserrat"/>
              <a:cs typeface="Montserrat"/>
              <a:sym typeface="Montserrat"/>
            </a:endParaRPr>
          </a:p>
          <a:p>
            <a:pPr indent="-209550" lvl="1" marL="457200" rtl="0" algn="l">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Add </a:t>
            </a:r>
            <a:r>
              <a:rPr lang="hu-HU" sz="1500" u="sng">
                <a:solidFill>
                  <a:srgbClr val="666666"/>
                </a:solidFill>
                <a:latin typeface="Montserrat"/>
                <a:ea typeface="Montserrat"/>
                <a:cs typeface="Montserrat"/>
                <a:sym typeface="Montserrat"/>
                <a:hlinkClick r:id="rId5">
                  <a:extLst>
                    <a:ext uri="{A12FA001-AC4F-418D-AE19-62706E023703}">
                      <ahyp:hlinkClr val="tx"/>
                    </a:ext>
                  </a:extLst>
                </a:hlinkClick>
              </a:rPr>
              <a:t>regularization</a:t>
            </a:r>
            <a:r>
              <a:rPr lang="hu-HU" sz="1500">
                <a:solidFill>
                  <a:srgbClr val="666666"/>
                </a:solidFill>
                <a:latin typeface="Montserrat"/>
                <a:ea typeface="Montserrat"/>
                <a:cs typeface="Montserrat"/>
                <a:sym typeface="Montserrat"/>
              </a:rPr>
              <a:t> term (Capacity control)</a:t>
            </a:r>
            <a:endParaRPr sz="1500">
              <a:solidFill>
                <a:srgbClr val="666666"/>
              </a:solidFill>
              <a:latin typeface="Montserrat"/>
              <a:ea typeface="Montserrat"/>
              <a:cs typeface="Montserrat"/>
              <a:sym typeface="Montserrat"/>
            </a:endParaRPr>
          </a:p>
          <a:p>
            <a:pPr indent="-209550" lvl="1" marL="457200" rtl="0" algn="l">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Use “max margin” objective (like in SVMs)</a:t>
            </a:r>
            <a:endParaRPr sz="1500">
              <a:solidFill>
                <a:srgbClr val="666666"/>
              </a:solidFill>
              <a:latin typeface="Montserrat"/>
              <a:ea typeface="Montserrat"/>
              <a:cs typeface="Montserrat"/>
              <a:sym typeface="Montserrat"/>
            </a:endParaRPr>
          </a:p>
          <a:p>
            <a:pPr indent="-222250" lvl="0" marL="241300" rtl="0" algn="l">
              <a:lnSpc>
                <a:spcPct val="150000"/>
              </a:lnSpc>
              <a:spcBef>
                <a:spcPts val="0"/>
              </a:spcBef>
              <a:spcAft>
                <a:spcPts val="0"/>
              </a:spcAft>
              <a:buClr>
                <a:srgbClr val="666666"/>
              </a:buClr>
              <a:buSzPts val="1500"/>
              <a:buFont typeface="Montserrat"/>
              <a:buChar char="-"/>
            </a:pPr>
            <a:r>
              <a:rPr b="1" lang="hu-HU" sz="1500">
                <a:solidFill>
                  <a:srgbClr val="666666"/>
                </a:solidFill>
                <a:latin typeface="Montserrat"/>
                <a:ea typeface="Montserrat"/>
                <a:cs typeface="Montserrat"/>
                <a:sym typeface="Montserrat"/>
              </a:rPr>
              <a:t>Modify the training:</a:t>
            </a:r>
            <a:endParaRPr b="1" sz="1500">
              <a:solidFill>
                <a:srgbClr val="666666"/>
              </a:solidFill>
              <a:latin typeface="Montserrat"/>
              <a:ea typeface="Montserrat"/>
              <a:cs typeface="Montserrat"/>
              <a:sym typeface="Montserrat"/>
            </a:endParaRPr>
          </a:p>
          <a:p>
            <a:pPr indent="-209550" lvl="1" marL="457200" rtl="0" algn="l">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Use </a:t>
            </a:r>
            <a:r>
              <a:rPr lang="hu-HU" sz="1500" u="sng">
                <a:solidFill>
                  <a:srgbClr val="666666"/>
                </a:solidFill>
                <a:latin typeface="Montserrat"/>
                <a:ea typeface="Montserrat"/>
                <a:cs typeface="Montserrat"/>
                <a:sym typeface="Montserrat"/>
                <a:hlinkClick r:id="rId6">
                  <a:extLst>
                    <a:ext uri="{A12FA001-AC4F-418D-AE19-62706E023703}">
                      <ahyp:hlinkClr val="tx"/>
                    </a:ext>
                  </a:extLst>
                </a:hlinkClick>
              </a:rPr>
              <a:t>cross-validation</a:t>
            </a:r>
            <a:r>
              <a:rPr lang="hu-HU" sz="1500">
                <a:solidFill>
                  <a:srgbClr val="666666"/>
                </a:solidFill>
                <a:latin typeface="Montserrat"/>
                <a:ea typeface="Montserrat"/>
                <a:cs typeface="Montserrat"/>
                <a:sym typeface="Montserrat"/>
              </a:rPr>
              <a:t> for getting a bit more out of the data</a:t>
            </a:r>
            <a:endParaRPr sz="1500">
              <a:solidFill>
                <a:srgbClr val="666666"/>
              </a:solidFill>
              <a:latin typeface="Montserrat"/>
              <a:ea typeface="Montserrat"/>
              <a:cs typeface="Montserrat"/>
              <a:sym typeface="Montserrat"/>
            </a:endParaRPr>
          </a:p>
          <a:p>
            <a:pPr indent="-209550" lvl="1" marL="457200" rtl="0" algn="l">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Use </a:t>
            </a:r>
            <a:r>
              <a:rPr lang="hu-HU" sz="1500" u="sng">
                <a:solidFill>
                  <a:srgbClr val="666666"/>
                </a:solidFill>
                <a:latin typeface="Montserrat"/>
                <a:ea typeface="Montserrat"/>
                <a:cs typeface="Montserrat"/>
                <a:sym typeface="Montserrat"/>
                <a:hlinkClick r:id="rId7">
                  <a:extLst>
                    <a:ext uri="{A12FA001-AC4F-418D-AE19-62706E023703}">
                      <ahyp:hlinkClr val="tx"/>
                    </a:ext>
                  </a:extLst>
                </a:hlinkClick>
              </a:rPr>
              <a:t>PU Learning</a:t>
            </a:r>
            <a:endParaRPr sz="1500">
              <a:solidFill>
                <a:srgbClr val="666666"/>
              </a:solidFill>
              <a:latin typeface="Montserrat"/>
              <a:ea typeface="Montserrat"/>
              <a:cs typeface="Montserrat"/>
              <a:sym typeface="Montserrat"/>
            </a:endParaRPr>
          </a:p>
          <a:p>
            <a:pPr indent="0" lvl="0" marL="0" rtl="0" algn="l">
              <a:lnSpc>
                <a:spcPct val="150000"/>
              </a:lnSpc>
              <a:spcBef>
                <a:spcPts val="0"/>
              </a:spcBef>
              <a:spcAft>
                <a:spcPts val="0"/>
              </a:spcAft>
              <a:buClr>
                <a:schemeClr val="dk2"/>
              </a:buClr>
              <a:buSzPts val="500"/>
              <a:buFont typeface="Arial"/>
              <a:buNone/>
            </a:pPr>
            <a:r>
              <a:t/>
            </a:r>
            <a:endParaRPr sz="1500">
              <a:solidFill>
                <a:srgbClr val="66666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solidFill>
                <a:srgbClr val="666666"/>
              </a:solidFill>
              <a:latin typeface="Montserrat"/>
              <a:ea typeface="Montserrat"/>
              <a:cs typeface="Montserrat"/>
              <a:sym typeface="Montserrat"/>
            </a:endParaRPr>
          </a:p>
        </p:txBody>
      </p:sp>
      <p:pic>
        <p:nvPicPr>
          <p:cNvPr id="233" name="Google Shape;233;p35"/>
          <p:cNvPicPr preferRelativeResize="0"/>
          <p:nvPr/>
        </p:nvPicPr>
        <p:blipFill>
          <a:blip r:embed="rId8">
            <a:alphaModFix/>
          </a:blip>
          <a:stretch>
            <a:fillRect/>
          </a:stretch>
        </p:blipFill>
        <p:spPr>
          <a:xfrm>
            <a:off x="575301" y="1629950"/>
            <a:ext cx="3605750" cy="2382665"/>
          </a:xfrm>
          <a:prstGeom prst="rect">
            <a:avLst/>
          </a:prstGeom>
          <a:noFill/>
          <a:ln>
            <a:noFill/>
          </a:ln>
        </p:spPr>
      </p:pic>
      <p:pic>
        <p:nvPicPr>
          <p:cNvPr id="234" name="Google Shape;234;p35"/>
          <p:cNvPicPr preferRelativeResize="0"/>
          <p:nvPr/>
        </p:nvPicPr>
        <p:blipFill>
          <a:blip r:embed="rId9">
            <a:alphaModFix/>
          </a:blip>
          <a:stretch>
            <a:fillRect/>
          </a:stretch>
        </p:blipFill>
        <p:spPr>
          <a:xfrm>
            <a:off x="4403974" y="1629950"/>
            <a:ext cx="2741612" cy="1662263"/>
          </a:xfrm>
          <a:prstGeom prst="rect">
            <a:avLst/>
          </a:prstGeom>
          <a:noFill/>
          <a:ln>
            <a:noFill/>
          </a:ln>
        </p:spPr>
      </p:pic>
      <p:pic>
        <p:nvPicPr>
          <p:cNvPr id="235" name="Google Shape;235;p35"/>
          <p:cNvPicPr preferRelativeResize="0"/>
          <p:nvPr/>
        </p:nvPicPr>
        <p:blipFill>
          <a:blip r:embed="rId10">
            <a:alphaModFix/>
          </a:blip>
          <a:stretch>
            <a:fillRect/>
          </a:stretch>
        </p:blipFill>
        <p:spPr>
          <a:xfrm>
            <a:off x="1561675" y="3918500"/>
            <a:ext cx="4534325" cy="2258532"/>
          </a:xfrm>
          <a:prstGeom prst="rect">
            <a:avLst/>
          </a:prstGeom>
          <a:noFill/>
          <a:ln>
            <a:noFill/>
          </a:ln>
        </p:spPr>
      </p:pic>
      <p:sp>
        <p:nvSpPr>
          <p:cNvPr id="236" name="Google Shape;236;p35"/>
          <p:cNvSpPr txBox="1"/>
          <p:nvPr>
            <p:ph type="title"/>
          </p:nvPr>
        </p:nvSpPr>
        <p:spPr>
          <a:xfrm>
            <a:off x="575300" y="368600"/>
            <a:ext cx="10979100" cy="74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“TRY THE CLASSICS FIRST”</a:t>
            </a:r>
            <a:endParaRPr sz="1800"/>
          </a:p>
          <a:p>
            <a:pPr indent="0" lvl="0" marL="0" rtl="0" algn="l">
              <a:spcBef>
                <a:spcPts val="0"/>
              </a:spcBef>
              <a:spcAft>
                <a:spcPts val="0"/>
              </a:spcAft>
              <a:buNone/>
            </a:pPr>
            <a:r>
              <a:rPr lang="hu-HU"/>
              <a:t>FIRST TRY - CLASSIC METHODS FOR STABILITY</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6443533" y="1456422"/>
            <a:ext cx="5620607" cy="3539133"/>
          </a:xfrm>
          <a:prstGeom prst="rect">
            <a:avLst/>
          </a:prstGeom>
          <a:noFill/>
          <a:ln>
            <a:noFill/>
          </a:ln>
        </p:spPr>
      </p:pic>
      <p:sp>
        <p:nvSpPr>
          <p:cNvPr id="99" name="Google Shape;99;p18"/>
          <p:cNvSpPr txBox="1"/>
          <p:nvPr/>
        </p:nvSpPr>
        <p:spPr>
          <a:xfrm>
            <a:off x="1040425" y="707572"/>
            <a:ext cx="5645700" cy="4872600"/>
          </a:xfrm>
          <a:prstGeom prst="rect">
            <a:avLst/>
          </a:prstGeom>
          <a:noFill/>
          <a:ln>
            <a:noFill/>
          </a:ln>
        </p:spPr>
        <p:txBody>
          <a:bodyPr anchorCtr="0" anchor="t" bIns="45725" lIns="45725" spcFirstLastPara="1" rIns="45725" wrap="square" tIns="45725">
            <a:noAutofit/>
          </a:bodyPr>
          <a:lstStyle/>
          <a:p>
            <a:pPr indent="0" lvl="0" marL="0" rtl="0" algn="just">
              <a:lnSpc>
                <a:spcPct val="150000"/>
              </a:lnSpc>
              <a:spcBef>
                <a:spcPts val="0"/>
              </a:spcBef>
              <a:spcAft>
                <a:spcPts val="0"/>
              </a:spcAft>
              <a:buNone/>
            </a:pPr>
            <a:r>
              <a:t/>
            </a:r>
            <a:endParaRPr b="1" sz="1500">
              <a:latin typeface="Montserrat"/>
              <a:ea typeface="Montserrat"/>
              <a:cs typeface="Montserrat"/>
              <a:sym typeface="Montserrat"/>
            </a:endParaRPr>
          </a:p>
          <a:p>
            <a:pPr indent="0" lvl="0" marL="0" rtl="0" algn="just">
              <a:lnSpc>
                <a:spcPct val="150000"/>
              </a:lnSpc>
              <a:spcBef>
                <a:spcPts val="0"/>
              </a:spcBef>
              <a:spcAft>
                <a:spcPts val="0"/>
              </a:spcAft>
              <a:buNone/>
            </a:pPr>
            <a:r>
              <a:t/>
            </a:r>
            <a:endParaRPr b="1" sz="1500">
              <a:latin typeface="Montserrat"/>
              <a:ea typeface="Montserrat"/>
              <a:cs typeface="Montserrat"/>
              <a:sym typeface="Montserrat"/>
            </a:endParaRPr>
          </a:p>
          <a:p>
            <a:pPr indent="0" lvl="0" marL="0" rtl="0" algn="just">
              <a:lnSpc>
                <a:spcPct val="200000"/>
              </a:lnSpc>
              <a:spcBef>
                <a:spcPts val="0"/>
              </a:spcBef>
              <a:spcAft>
                <a:spcPts val="0"/>
              </a:spcAft>
              <a:buNone/>
            </a:pPr>
            <a:r>
              <a:rPr lang="hu-HU" sz="1400">
                <a:solidFill>
                  <a:schemeClr val="dk1"/>
                </a:solidFill>
                <a:highlight>
                  <a:srgbClr val="FFFFFF"/>
                </a:highlight>
                <a:latin typeface="Montserrat Light"/>
                <a:ea typeface="Montserrat Light"/>
                <a:cs typeface="Montserrat Light"/>
                <a:sym typeface="Montserrat Light"/>
              </a:rPr>
              <a:t>We are talking about "empirical risk minimization", that is to say we have </a:t>
            </a:r>
            <a:r>
              <a:rPr b="1" lang="hu-HU" sz="1400">
                <a:solidFill>
                  <a:schemeClr val="dk1"/>
                </a:solidFill>
                <a:highlight>
                  <a:srgbClr val="FFFFFF"/>
                </a:highlight>
                <a:latin typeface="Montserrat"/>
                <a:ea typeface="Montserrat"/>
                <a:cs typeface="Montserrat"/>
                <a:sym typeface="Montserrat"/>
              </a:rPr>
              <a:t>a dataset</a:t>
            </a:r>
            <a:r>
              <a:rPr lang="hu-HU" sz="1400">
                <a:solidFill>
                  <a:schemeClr val="dk1"/>
                </a:solidFill>
                <a:highlight>
                  <a:srgbClr val="FFFFFF"/>
                </a:highlight>
                <a:latin typeface="Montserrat Light"/>
                <a:ea typeface="Montserrat Light"/>
                <a:cs typeface="Montserrat Light"/>
                <a:sym typeface="Montserrat Light"/>
              </a:rPr>
              <a:t> which we consider being </a:t>
            </a:r>
            <a:r>
              <a:rPr b="1" lang="hu-HU" sz="1400">
                <a:solidFill>
                  <a:schemeClr val="dk1"/>
                </a:solidFill>
                <a:highlight>
                  <a:srgbClr val="FFFFFF"/>
                </a:highlight>
                <a:latin typeface="Montserrat"/>
                <a:ea typeface="Montserrat"/>
                <a:cs typeface="Montserrat"/>
                <a:sym typeface="Montserrat"/>
              </a:rPr>
              <a:t>drawn from an underlying data distribution</a:t>
            </a:r>
            <a:r>
              <a:rPr lang="hu-HU" sz="1400">
                <a:solidFill>
                  <a:schemeClr val="dk1"/>
                </a:solidFill>
                <a:highlight>
                  <a:srgbClr val="FFFFFF"/>
                </a:highlight>
                <a:latin typeface="Montserrat Light"/>
                <a:ea typeface="Montserrat Light"/>
                <a:cs typeface="Montserrat Light"/>
                <a:sym typeface="Montserrat Light"/>
              </a:rPr>
              <a:t>, from which we would like to learn something. </a:t>
            </a:r>
            <a:r>
              <a:rPr b="1" lang="hu-HU" sz="1400">
                <a:solidFill>
                  <a:schemeClr val="dk1"/>
                </a:solidFill>
                <a:highlight>
                  <a:srgbClr val="FFFFFF"/>
                </a:highlight>
                <a:latin typeface="Montserrat"/>
                <a:ea typeface="Montserrat"/>
                <a:cs typeface="Montserrat"/>
                <a:sym typeface="Montserrat"/>
              </a:rPr>
              <a:t>We do not know the true, underlying distribution</a:t>
            </a:r>
            <a:r>
              <a:rPr lang="hu-HU" sz="1400">
                <a:solidFill>
                  <a:schemeClr val="dk1"/>
                </a:solidFill>
                <a:highlight>
                  <a:srgbClr val="FFFFFF"/>
                </a:highlight>
                <a:latin typeface="Montserrat Light"/>
                <a:ea typeface="Montserrat Light"/>
                <a:cs typeface="Montserrat Light"/>
                <a:sym typeface="Montserrat Light"/>
              </a:rPr>
              <a:t> (the true, underlying relationships), so we estimate the model that best represents the relationships presented in the available empirical data. In order to do so, </a:t>
            </a:r>
            <a:r>
              <a:rPr b="1" i="1" lang="hu-HU" sz="1400">
                <a:solidFill>
                  <a:schemeClr val="dk1"/>
                </a:solidFill>
                <a:highlight>
                  <a:srgbClr val="FFFFFF"/>
                </a:highlight>
                <a:latin typeface="Montserrat"/>
                <a:ea typeface="Montserrat"/>
                <a:cs typeface="Montserrat"/>
                <a:sym typeface="Montserrat"/>
              </a:rPr>
              <a:t>we minimize the "empirical risk", that is we select the model that performs best on the empirical data we have obtained.</a:t>
            </a:r>
            <a:endParaRPr b="1" sz="1500">
              <a:latin typeface="Montserrat"/>
              <a:ea typeface="Montserrat"/>
              <a:cs typeface="Montserrat"/>
              <a:sym typeface="Montserrat"/>
            </a:endParaRPr>
          </a:p>
        </p:txBody>
      </p:sp>
      <p:sp>
        <p:nvSpPr>
          <p:cNvPr id="100" name="Google Shape;100;p18"/>
          <p:cNvSpPr txBox="1"/>
          <p:nvPr/>
        </p:nvSpPr>
        <p:spPr>
          <a:xfrm>
            <a:off x="2108525" y="5580125"/>
            <a:ext cx="9050400" cy="6879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hu-HU" sz="1900">
                <a:latin typeface="Montserrat Light"/>
                <a:ea typeface="Montserrat Light"/>
                <a:cs typeface="Montserrat Light"/>
                <a:sym typeface="Montserrat Light"/>
              </a:rPr>
              <a:t>“It is difficult to do predictions, especially about the future!”</a:t>
            </a:r>
            <a:endParaRPr sz="1500">
              <a:latin typeface="Montserrat Light"/>
              <a:ea typeface="Montserrat Light"/>
              <a:cs typeface="Montserrat Light"/>
              <a:sym typeface="Montserrat Light"/>
            </a:endParaRPr>
          </a:p>
          <a:p>
            <a:pPr indent="-896400" lvl="0" marL="5486400" rtl="0" algn="l">
              <a:spcBef>
                <a:spcPts val="0"/>
              </a:spcBef>
              <a:spcAft>
                <a:spcPts val="0"/>
              </a:spcAft>
              <a:buNone/>
            </a:pPr>
            <a:r>
              <a:rPr lang="hu-HU" sz="1300">
                <a:latin typeface="Montserrat Light"/>
                <a:ea typeface="Montserrat Light"/>
                <a:cs typeface="Montserrat Light"/>
                <a:sym typeface="Montserrat Light"/>
              </a:rPr>
              <a:t>- attributed to Niels Bohr (and some others)</a:t>
            </a:r>
            <a:endParaRPr sz="1300">
              <a:latin typeface="Montserrat Light"/>
              <a:ea typeface="Montserrat Light"/>
              <a:cs typeface="Montserrat Light"/>
              <a:sym typeface="Montserrat Light"/>
            </a:endParaRPr>
          </a:p>
        </p:txBody>
      </p:sp>
      <p:sp>
        <p:nvSpPr>
          <p:cNvPr id="101" name="Google Shape;101;p18"/>
          <p:cNvSpPr txBox="1"/>
          <p:nvPr/>
        </p:nvSpPr>
        <p:spPr>
          <a:xfrm>
            <a:off x="321658" y="431088"/>
            <a:ext cx="9343200" cy="5538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chemeClr val="dk2"/>
              </a:buClr>
              <a:buSzPts val="800"/>
              <a:buFont typeface="Montserrat"/>
              <a:buNone/>
            </a:pPr>
            <a:r>
              <a:rPr b="1" lang="hu-HU" sz="2900">
                <a:solidFill>
                  <a:schemeClr val="lt2"/>
                </a:solidFill>
                <a:latin typeface="Calibri"/>
                <a:ea typeface="Calibri"/>
                <a:cs typeface="Calibri"/>
                <a:sym typeface="Calibri"/>
              </a:rPr>
              <a:t>E</a:t>
            </a:r>
            <a:r>
              <a:rPr b="1" lang="hu-HU" sz="2900">
                <a:solidFill>
                  <a:schemeClr val="lt2"/>
                </a:solidFill>
                <a:latin typeface="Calibri"/>
                <a:ea typeface="Calibri"/>
                <a:cs typeface="Calibri"/>
                <a:sym typeface="Calibri"/>
              </a:rPr>
              <a:t>MPIRICAL RISK MINIMIZATION</a:t>
            </a:r>
            <a:endParaRPr b="1" sz="2900">
              <a:solidFill>
                <a:schemeClr val="lt2"/>
              </a:solidFill>
              <a:latin typeface="Calibri"/>
              <a:ea typeface="Calibri"/>
              <a:cs typeface="Calibri"/>
              <a:sym typeface="Calibri"/>
            </a:endParaRPr>
          </a:p>
        </p:txBody>
      </p:sp>
      <p:sp>
        <p:nvSpPr>
          <p:cNvPr id="102" name="Google Shape;102;p18"/>
          <p:cNvSpPr txBox="1"/>
          <p:nvPr/>
        </p:nvSpPr>
        <p:spPr>
          <a:xfrm>
            <a:off x="243000" y="32267"/>
            <a:ext cx="3583500" cy="247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hu-HU" sz="1100">
                <a:latin typeface="Calibri"/>
                <a:ea typeface="Calibri"/>
                <a:cs typeface="Calibri"/>
                <a:sym typeface="Calibri"/>
              </a:rPr>
              <a:t>“ N O T   T H A T   E A S Y . . . “</a:t>
            </a:r>
            <a:endParaRPr sz="11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nvSpPr>
        <p:spPr>
          <a:xfrm>
            <a:off x="3106625" y="6001460"/>
            <a:ext cx="6084900" cy="3021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chemeClr val="dk2"/>
                </a:solidFill>
                <a:latin typeface="Montserrat"/>
                <a:ea typeface="Montserrat"/>
                <a:cs typeface="Montserrat"/>
                <a:sym typeface="Montserrat"/>
              </a:rPr>
              <a:t>s o u r c e :</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a:solidFill>
                  <a:schemeClr val="dk2"/>
                </a:solidFill>
                <a:latin typeface="Montserrat"/>
                <a:ea typeface="Montserrat"/>
                <a:cs typeface="Montserrat"/>
                <a:sym typeface="Montserrat"/>
              </a:rPr>
              <a:t>Jason Brownlee: </a:t>
            </a:r>
            <a:r>
              <a:rPr lang="hu-HU" sz="800" u="sng">
                <a:solidFill>
                  <a:schemeClr val="hlink"/>
                </a:solidFill>
                <a:latin typeface="Montserrat"/>
                <a:ea typeface="Montserrat"/>
                <a:cs typeface="Montserrat"/>
                <a:sym typeface="Montserrat"/>
                <a:hlinkClick r:id="rId3"/>
              </a:rPr>
              <a:t>“Impact of dataset size on deep learning model skill and performance estimates”</a:t>
            </a:r>
            <a:endParaRPr sz="800">
              <a:solidFill>
                <a:schemeClr val="dk2"/>
              </a:solidFill>
              <a:latin typeface="Montserrat"/>
              <a:ea typeface="Montserrat"/>
              <a:cs typeface="Montserrat"/>
              <a:sym typeface="Montserrat"/>
            </a:endParaRPr>
          </a:p>
        </p:txBody>
      </p:sp>
      <p:pic>
        <p:nvPicPr>
          <p:cNvPr id="242" name="Google Shape;242;p36"/>
          <p:cNvPicPr preferRelativeResize="0"/>
          <p:nvPr/>
        </p:nvPicPr>
        <p:blipFill>
          <a:blip r:embed="rId4">
            <a:alphaModFix/>
          </a:blip>
          <a:stretch>
            <a:fillRect/>
          </a:stretch>
        </p:blipFill>
        <p:spPr>
          <a:xfrm>
            <a:off x="304879" y="1553750"/>
            <a:ext cx="5777619" cy="4333214"/>
          </a:xfrm>
          <a:prstGeom prst="rect">
            <a:avLst/>
          </a:prstGeom>
          <a:noFill/>
          <a:ln>
            <a:noFill/>
          </a:ln>
        </p:spPr>
      </p:pic>
      <p:pic>
        <p:nvPicPr>
          <p:cNvPr id="243" name="Google Shape;243;p36"/>
          <p:cNvPicPr preferRelativeResize="0"/>
          <p:nvPr/>
        </p:nvPicPr>
        <p:blipFill>
          <a:blip r:embed="rId5">
            <a:alphaModFix/>
          </a:blip>
          <a:stretch>
            <a:fillRect/>
          </a:stretch>
        </p:blipFill>
        <p:spPr>
          <a:xfrm>
            <a:off x="6164055" y="1553750"/>
            <a:ext cx="5777619" cy="4333214"/>
          </a:xfrm>
          <a:prstGeom prst="rect">
            <a:avLst/>
          </a:prstGeom>
          <a:noFill/>
          <a:ln>
            <a:noFill/>
          </a:ln>
        </p:spPr>
      </p:pic>
      <p:sp>
        <p:nvSpPr>
          <p:cNvPr id="244" name="Google Shape;244;p36"/>
          <p:cNvSpPr txBox="1"/>
          <p:nvPr/>
        </p:nvSpPr>
        <p:spPr>
          <a:xfrm>
            <a:off x="3106634" y="5755738"/>
            <a:ext cx="60849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"...two inputs, 25 nodes in the hidden layer, and one output..."</a:t>
            </a:r>
            <a:endParaRPr sz="800">
              <a:solidFill>
                <a:srgbClr val="666666"/>
              </a:solidFill>
              <a:latin typeface="Montserrat"/>
              <a:ea typeface="Montserrat"/>
              <a:cs typeface="Montserrat"/>
              <a:sym typeface="Montserrat"/>
            </a:endParaRPr>
          </a:p>
        </p:txBody>
      </p:sp>
      <p:sp>
        <p:nvSpPr>
          <p:cNvPr id="245" name="Google Shape;245;p36"/>
          <p:cNvSpPr txBox="1"/>
          <p:nvPr>
            <p:ph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“THE MORE THE </a:t>
            </a:r>
            <a:r>
              <a:rPr lang="hu-HU" sz="1800"/>
              <a:t>MERRIER</a:t>
            </a:r>
            <a:r>
              <a:rPr lang="hu-HU" sz="1800"/>
              <a:t>”</a:t>
            </a:r>
            <a:endParaRPr sz="1800"/>
          </a:p>
          <a:p>
            <a:pPr indent="0" lvl="0" marL="0" rtl="0" algn="l">
              <a:spcBef>
                <a:spcPts val="0"/>
              </a:spcBef>
              <a:spcAft>
                <a:spcPts val="0"/>
              </a:spcAft>
              <a:buNone/>
            </a:pPr>
            <a:r>
              <a:rPr lang="hu-HU"/>
              <a:t>HOW MUCH IS “ENOUGH” FOR A SMALL NEURAL NET?</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nvSpPr>
        <p:spPr>
          <a:xfrm>
            <a:off x="3106634" y="5966038"/>
            <a:ext cx="60849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 :</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“Lecture series of Michael C. Mozer at DeepLearn2017 Bilbao”</a:t>
            </a:r>
            <a:endParaRPr sz="800">
              <a:solidFill>
                <a:srgbClr val="666666"/>
              </a:solidFill>
              <a:latin typeface="Montserrat"/>
              <a:ea typeface="Montserrat"/>
              <a:cs typeface="Montserrat"/>
              <a:sym typeface="Montserrat"/>
            </a:endParaRPr>
          </a:p>
        </p:txBody>
      </p:sp>
      <p:pic>
        <p:nvPicPr>
          <p:cNvPr id="251" name="Google Shape;251;p37"/>
          <p:cNvPicPr preferRelativeResize="0"/>
          <p:nvPr/>
        </p:nvPicPr>
        <p:blipFill>
          <a:blip r:embed="rId3">
            <a:alphaModFix/>
          </a:blip>
          <a:stretch>
            <a:fillRect/>
          </a:stretch>
        </p:blipFill>
        <p:spPr>
          <a:xfrm>
            <a:off x="5743458" y="1717500"/>
            <a:ext cx="6835382" cy="3844903"/>
          </a:xfrm>
          <a:prstGeom prst="rect">
            <a:avLst/>
          </a:prstGeom>
          <a:noFill/>
          <a:ln>
            <a:noFill/>
          </a:ln>
        </p:spPr>
      </p:pic>
      <p:pic>
        <p:nvPicPr>
          <p:cNvPr id="252" name="Google Shape;252;p37"/>
          <p:cNvPicPr preferRelativeResize="0"/>
          <p:nvPr/>
        </p:nvPicPr>
        <p:blipFill>
          <a:blip r:embed="rId4">
            <a:alphaModFix/>
          </a:blip>
          <a:stretch>
            <a:fillRect/>
          </a:stretch>
        </p:blipFill>
        <p:spPr>
          <a:xfrm>
            <a:off x="574401" y="1744250"/>
            <a:ext cx="5878650" cy="3779876"/>
          </a:xfrm>
          <a:prstGeom prst="rect">
            <a:avLst/>
          </a:prstGeom>
          <a:noFill/>
          <a:ln>
            <a:noFill/>
          </a:ln>
        </p:spPr>
      </p:pic>
      <p:sp>
        <p:nvSpPr>
          <p:cNvPr id="253" name="Google Shape;253;p37"/>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“THE MORE THE MERRIER”</a:t>
            </a:r>
            <a:endParaRPr sz="1800"/>
          </a:p>
          <a:p>
            <a:pPr indent="0" lvl="0" marL="0" rtl="0" algn="l">
              <a:spcBef>
                <a:spcPts val="0"/>
              </a:spcBef>
              <a:spcAft>
                <a:spcPts val="0"/>
              </a:spcAft>
              <a:buNone/>
            </a:pPr>
            <a:r>
              <a:rPr lang="hu-HU"/>
              <a:t>REMARK: ADDING MORE DATA ACTS AS “REGULARIZER”</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nvSpPr>
        <p:spPr>
          <a:xfrm>
            <a:off x="4389000" y="5662862"/>
            <a:ext cx="6084900" cy="676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chemeClr val="dk2"/>
                </a:solidFill>
                <a:latin typeface="Montserrat"/>
                <a:ea typeface="Montserrat"/>
                <a:cs typeface="Montserrat"/>
                <a:sym typeface="Montserrat"/>
              </a:rPr>
              <a:t>s o u r c e :</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3"/>
              </a:rPr>
              <a:t>“Data augmentation - How to use Deep Learning when you have limited data?”</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4"/>
              </a:rPr>
              <a:t>“Data distillation: Towards omni-supervised learning”</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5"/>
              </a:rPr>
              <a:t>“A brief introduction to weakly supervised learning”</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6"/>
              </a:rPr>
              <a:t>“The Quiet Semi-Supervised Revolution”</a:t>
            </a:r>
            <a:endParaRPr sz="800">
              <a:solidFill>
                <a:schemeClr val="dk2"/>
              </a:solidFill>
              <a:latin typeface="Montserrat"/>
              <a:ea typeface="Montserrat"/>
              <a:cs typeface="Montserrat"/>
              <a:sym typeface="Montserrat"/>
            </a:endParaRPr>
          </a:p>
        </p:txBody>
      </p:sp>
      <p:pic>
        <p:nvPicPr>
          <p:cNvPr id="259" name="Google Shape;259;p38"/>
          <p:cNvPicPr preferRelativeResize="0"/>
          <p:nvPr/>
        </p:nvPicPr>
        <p:blipFill>
          <a:blip r:embed="rId7">
            <a:alphaModFix/>
          </a:blip>
          <a:stretch>
            <a:fillRect/>
          </a:stretch>
        </p:blipFill>
        <p:spPr>
          <a:xfrm>
            <a:off x="647869" y="1706150"/>
            <a:ext cx="4854532" cy="2465341"/>
          </a:xfrm>
          <a:prstGeom prst="rect">
            <a:avLst/>
          </a:prstGeom>
          <a:noFill/>
          <a:ln>
            <a:noFill/>
          </a:ln>
        </p:spPr>
      </p:pic>
      <p:pic>
        <p:nvPicPr>
          <p:cNvPr id="260" name="Google Shape;260;p38"/>
          <p:cNvPicPr preferRelativeResize="0"/>
          <p:nvPr/>
        </p:nvPicPr>
        <p:blipFill>
          <a:blip r:embed="rId8">
            <a:alphaModFix/>
          </a:blip>
          <a:stretch>
            <a:fillRect/>
          </a:stretch>
        </p:blipFill>
        <p:spPr>
          <a:xfrm>
            <a:off x="636641" y="4243288"/>
            <a:ext cx="4827676" cy="1999796"/>
          </a:xfrm>
          <a:prstGeom prst="rect">
            <a:avLst/>
          </a:prstGeom>
          <a:noFill/>
          <a:ln>
            <a:noFill/>
          </a:ln>
        </p:spPr>
      </p:pic>
      <p:sp>
        <p:nvSpPr>
          <p:cNvPr id="261" name="Google Shape;261;p38"/>
          <p:cNvSpPr txBox="1"/>
          <p:nvPr/>
        </p:nvSpPr>
        <p:spPr>
          <a:xfrm>
            <a:off x="7115388" y="1623963"/>
            <a:ext cx="4593600" cy="3806400"/>
          </a:xfrm>
          <a:prstGeom prst="rect">
            <a:avLst/>
          </a:prstGeom>
          <a:noFill/>
          <a:ln>
            <a:noFill/>
          </a:ln>
        </p:spPr>
        <p:txBody>
          <a:bodyPr anchorCtr="0" anchor="t" bIns="45725" lIns="45725" spcFirstLastPara="1" rIns="45725" wrap="square" tIns="45725">
            <a:noAutofit/>
          </a:bodyPr>
          <a:lstStyle/>
          <a:p>
            <a:pPr indent="-222250" lvl="0" marL="241300" rtl="0" algn="l">
              <a:lnSpc>
                <a:spcPct val="150000"/>
              </a:lnSpc>
              <a:spcBef>
                <a:spcPts val="0"/>
              </a:spcBef>
              <a:spcAft>
                <a:spcPts val="0"/>
              </a:spcAft>
              <a:buClr>
                <a:schemeClr val="dk2"/>
              </a:buClr>
              <a:buSzPts val="1500"/>
              <a:buFont typeface="Montserrat"/>
              <a:buChar char="-"/>
            </a:pPr>
            <a:r>
              <a:rPr b="1" lang="hu-HU" sz="1500">
                <a:solidFill>
                  <a:schemeClr val="dk2"/>
                </a:solidFill>
                <a:latin typeface="Montserrat"/>
                <a:ea typeface="Montserrat"/>
                <a:cs typeface="Montserrat"/>
                <a:sym typeface="Montserrat"/>
              </a:rPr>
              <a:t>Data augmentation:</a:t>
            </a:r>
            <a:endParaRPr b="1" sz="1500">
              <a:solidFill>
                <a:schemeClr val="dk2"/>
              </a:solidFill>
              <a:latin typeface="Montserrat"/>
              <a:ea typeface="Montserrat"/>
              <a:cs typeface="Montserrat"/>
              <a:sym typeface="Montserrat"/>
            </a:endParaRPr>
          </a:p>
          <a:p>
            <a:pPr indent="-209550" lvl="1" marL="457200" rtl="0" algn="l">
              <a:lnSpc>
                <a:spcPct val="150000"/>
              </a:lnSpc>
              <a:spcBef>
                <a:spcPts val="0"/>
              </a:spcBef>
              <a:spcAft>
                <a:spcPts val="0"/>
              </a:spcAft>
              <a:buClr>
                <a:schemeClr val="dk2"/>
              </a:buClr>
              <a:buSzPts val="1500"/>
              <a:buFont typeface="Montserrat"/>
              <a:buChar char="-"/>
            </a:pPr>
            <a:r>
              <a:rPr lang="hu-HU" sz="1500">
                <a:solidFill>
                  <a:schemeClr val="dk2"/>
                </a:solidFill>
                <a:latin typeface="Montserrat"/>
                <a:ea typeface="Montserrat"/>
                <a:cs typeface="Montserrat"/>
                <a:sym typeface="Montserrat"/>
              </a:rPr>
              <a:t>Use simple operations to modify the data</a:t>
            </a:r>
            <a:endParaRPr sz="1500">
              <a:solidFill>
                <a:schemeClr val="dk2"/>
              </a:solidFill>
              <a:latin typeface="Montserrat"/>
              <a:ea typeface="Montserrat"/>
              <a:cs typeface="Montserrat"/>
              <a:sym typeface="Montserrat"/>
            </a:endParaRPr>
          </a:p>
          <a:p>
            <a:pPr indent="-222250" lvl="2" marL="698500" rtl="0" algn="l">
              <a:lnSpc>
                <a:spcPct val="150000"/>
              </a:lnSpc>
              <a:spcBef>
                <a:spcPts val="0"/>
              </a:spcBef>
              <a:spcAft>
                <a:spcPts val="0"/>
              </a:spcAft>
              <a:buClr>
                <a:schemeClr val="dk2"/>
              </a:buClr>
              <a:buSzPts val="1500"/>
              <a:buFont typeface="Montserrat"/>
              <a:buChar char="-"/>
            </a:pPr>
            <a:r>
              <a:rPr lang="hu-HU" sz="1500">
                <a:solidFill>
                  <a:schemeClr val="dk2"/>
                </a:solidFill>
                <a:latin typeface="Montserrat"/>
                <a:ea typeface="Montserrat"/>
                <a:cs typeface="Montserrat"/>
                <a:sym typeface="Montserrat"/>
              </a:rPr>
              <a:t>Images: rotate, mirror, crop,...</a:t>
            </a:r>
            <a:endParaRPr sz="1500">
              <a:solidFill>
                <a:schemeClr val="dk2"/>
              </a:solidFill>
              <a:latin typeface="Montserrat"/>
              <a:ea typeface="Montserrat"/>
              <a:cs typeface="Montserrat"/>
              <a:sym typeface="Montserrat"/>
            </a:endParaRPr>
          </a:p>
          <a:p>
            <a:pPr indent="-222250" lvl="2" marL="698500" rtl="0" algn="l">
              <a:lnSpc>
                <a:spcPct val="150000"/>
              </a:lnSpc>
              <a:spcBef>
                <a:spcPts val="0"/>
              </a:spcBef>
              <a:spcAft>
                <a:spcPts val="0"/>
              </a:spcAft>
              <a:buClr>
                <a:schemeClr val="dk2"/>
              </a:buClr>
              <a:buSzPts val="1500"/>
              <a:buFont typeface="Montserrat"/>
              <a:buChar char="-"/>
            </a:pPr>
            <a:r>
              <a:rPr b="1" lang="hu-HU" sz="1500">
                <a:solidFill>
                  <a:schemeClr val="dk2"/>
                </a:solidFill>
                <a:latin typeface="Montserrat"/>
                <a:ea typeface="Montserrat"/>
                <a:cs typeface="Montserrat"/>
                <a:sym typeface="Montserrat"/>
              </a:rPr>
              <a:t>MUST be realistic for the domain distribution</a:t>
            </a:r>
            <a:endParaRPr b="1" sz="1500">
              <a:solidFill>
                <a:schemeClr val="dk2"/>
              </a:solidFill>
              <a:latin typeface="Montserrat"/>
              <a:ea typeface="Montserrat"/>
              <a:cs typeface="Montserrat"/>
              <a:sym typeface="Montserrat"/>
            </a:endParaRPr>
          </a:p>
          <a:p>
            <a:pPr indent="-222250" lvl="0" marL="241300" rtl="0" algn="l">
              <a:lnSpc>
                <a:spcPct val="150000"/>
              </a:lnSpc>
              <a:spcBef>
                <a:spcPts val="0"/>
              </a:spcBef>
              <a:spcAft>
                <a:spcPts val="0"/>
              </a:spcAft>
              <a:buClr>
                <a:schemeClr val="dk2"/>
              </a:buClr>
              <a:buSzPts val="1500"/>
              <a:buFont typeface="Montserrat"/>
              <a:buChar char="-"/>
            </a:pPr>
            <a:r>
              <a:rPr b="1" lang="hu-HU" sz="1500">
                <a:solidFill>
                  <a:schemeClr val="dk2"/>
                </a:solidFill>
                <a:latin typeface="Montserrat"/>
                <a:ea typeface="Montserrat"/>
                <a:cs typeface="Montserrat"/>
                <a:sym typeface="Montserrat"/>
              </a:rPr>
              <a:t>“Self labeling”:</a:t>
            </a:r>
            <a:endParaRPr b="1" sz="1500">
              <a:solidFill>
                <a:schemeClr val="dk2"/>
              </a:solidFill>
              <a:latin typeface="Montserrat"/>
              <a:ea typeface="Montserrat"/>
              <a:cs typeface="Montserrat"/>
              <a:sym typeface="Montserrat"/>
            </a:endParaRPr>
          </a:p>
          <a:p>
            <a:pPr indent="-209550" lvl="1" marL="457200" rtl="0" algn="l">
              <a:lnSpc>
                <a:spcPct val="150000"/>
              </a:lnSpc>
              <a:spcBef>
                <a:spcPts val="0"/>
              </a:spcBef>
              <a:spcAft>
                <a:spcPts val="0"/>
              </a:spcAft>
              <a:buClr>
                <a:schemeClr val="dk2"/>
              </a:buClr>
              <a:buSzPts val="1500"/>
              <a:buFont typeface="Montserrat"/>
              <a:buChar char="-"/>
            </a:pPr>
            <a:r>
              <a:rPr lang="hu-HU" sz="1500">
                <a:solidFill>
                  <a:schemeClr val="dk2"/>
                </a:solidFill>
                <a:latin typeface="Montserrat"/>
                <a:ea typeface="Montserrat"/>
                <a:cs typeface="Montserrat"/>
                <a:sym typeface="Montserrat"/>
              </a:rPr>
              <a:t>Transform data, train sub-classifiers, use them on new data, add predictively labelled data to original.</a:t>
            </a:r>
            <a:endParaRPr sz="1500">
              <a:solidFill>
                <a:schemeClr val="dk2"/>
              </a:solidFill>
              <a:latin typeface="Montserrat"/>
              <a:ea typeface="Montserrat"/>
              <a:cs typeface="Montserrat"/>
              <a:sym typeface="Montserrat"/>
            </a:endParaRPr>
          </a:p>
          <a:p>
            <a:pPr indent="-222250" lvl="0" marL="241300" rtl="0" algn="l">
              <a:lnSpc>
                <a:spcPct val="150000"/>
              </a:lnSpc>
              <a:spcBef>
                <a:spcPts val="0"/>
              </a:spcBef>
              <a:spcAft>
                <a:spcPts val="0"/>
              </a:spcAft>
              <a:buClr>
                <a:schemeClr val="dk2"/>
              </a:buClr>
              <a:buSzPts val="1500"/>
              <a:buFont typeface="Montserrat"/>
              <a:buChar char="-"/>
            </a:pPr>
            <a:r>
              <a:rPr b="1" lang="hu-HU" sz="1500">
                <a:solidFill>
                  <a:schemeClr val="dk2"/>
                </a:solidFill>
                <a:latin typeface="Montserrat"/>
                <a:ea typeface="Montserrat"/>
                <a:cs typeface="Montserrat"/>
                <a:sym typeface="Montserrat"/>
              </a:rPr>
              <a:t>Weak supervision:</a:t>
            </a:r>
            <a:endParaRPr b="1" sz="1500">
              <a:solidFill>
                <a:schemeClr val="dk2"/>
              </a:solidFill>
              <a:latin typeface="Montserrat"/>
              <a:ea typeface="Montserrat"/>
              <a:cs typeface="Montserrat"/>
              <a:sym typeface="Montserrat"/>
            </a:endParaRPr>
          </a:p>
          <a:p>
            <a:pPr indent="-209550" lvl="1" marL="457200" rtl="0" algn="l">
              <a:lnSpc>
                <a:spcPct val="150000"/>
              </a:lnSpc>
              <a:spcBef>
                <a:spcPts val="0"/>
              </a:spcBef>
              <a:spcAft>
                <a:spcPts val="0"/>
              </a:spcAft>
              <a:buClr>
                <a:schemeClr val="dk2"/>
              </a:buClr>
              <a:buSzPts val="1500"/>
              <a:buFont typeface="Montserrat"/>
              <a:buChar char="-"/>
            </a:pPr>
            <a:r>
              <a:rPr lang="hu-HU" sz="1500">
                <a:solidFill>
                  <a:schemeClr val="dk2"/>
                </a:solidFill>
                <a:latin typeface="Montserrat"/>
                <a:ea typeface="Montserrat"/>
                <a:cs typeface="Montserrat"/>
                <a:sym typeface="Montserrat"/>
              </a:rPr>
              <a:t>Can be, that labels will be noisy - crowdsourcing</a:t>
            </a:r>
            <a:endParaRPr sz="15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500">
              <a:latin typeface="Montserrat"/>
              <a:ea typeface="Montserrat"/>
              <a:cs typeface="Montserrat"/>
              <a:sym typeface="Montserrat"/>
            </a:endParaRPr>
          </a:p>
        </p:txBody>
      </p:sp>
      <p:sp>
        <p:nvSpPr>
          <p:cNvPr id="262" name="Google Shape;262;p38"/>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“THE MORE THE MERRIER”</a:t>
            </a:r>
            <a:endParaRPr sz="1800"/>
          </a:p>
          <a:p>
            <a:pPr indent="0" lvl="0" marL="0" rtl="0" algn="l">
              <a:spcBef>
                <a:spcPts val="0"/>
              </a:spcBef>
              <a:spcAft>
                <a:spcPts val="0"/>
              </a:spcAft>
              <a:buNone/>
            </a:pPr>
            <a:r>
              <a:rPr lang="hu-HU"/>
              <a:t>GET MORE “DATA” 1. - GENERATE OR AUGMENT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nvSpPr>
        <p:spPr>
          <a:xfrm>
            <a:off x="3160275" y="5822353"/>
            <a:ext cx="6084900" cy="4722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chemeClr val="dk2"/>
                </a:solidFill>
                <a:latin typeface="Montserrat"/>
                <a:ea typeface="Montserrat"/>
                <a:cs typeface="Montserrat"/>
                <a:sym typeface="Montserrat"/>
              </a:rPr>
              <a:t>s o u r c e :</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3"/>
              </a:rPr>
              <a:t>Mixup: Beyond empirical risk minimization</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4"/>
              </a:rPr>
              <a:t>Mixup: Data-dependent Data Augmentation (analysis by inFERENCe )”</a:t>
            </a:r>
            <a:endParaRPr sz="800">
              <a:solidFill>
                <a:schemeClr val="dk2"/>
              </a:solidFill>
              <a:latin typeface="Montserrat"/>
              <a:ea typeface="Montserrat"/>
              <a:cs typeface="Montserrat"/>
              <a:sym typeface="Montserrat"/>
            </a:endParaRPr>
          </a:p>
        </p:txBody>
      </p:sp>
      <p:sp>
        <p:nvSpPr>
          <p:cNvPr id="268" name="Google Shape;268;p39"/>
          <p:cNvSpPr txBox="1"/>
          <p:nvPr/>
        </p:nvSpPr>
        <p:spPr>
          <a:xfrm>
            <a:off x="6572900" y="5016396"/>
            <a:ext cx="4593600" cy="384300"/>
          </a:xfrm>
          <a:prstGeom prst="rect">
            <a:avLst/>
          </a:prstGeom>
          <a:noFill/>
          <a:ln>
            <a:noFill/>
          </a:ln>
        </p:spPr>
        <p:txBody>
          <a:bodyPr anchorCtr="0" anchor="t" bIns="45725" lIns="45725" spcFirstLastPara="1" rIns="45725" wrap="square" tIns="45725">
            <a:noAutofit/>
          </a:bodyPr>
          <a:lstStyle/>
          <a:p>
            <a:pPr indent="0" lvl="0" marL="0" rtl="0" algn="ctr">
              <a:lnSpc>
                <a:spcPct val="150000"/>
              </a:lnSpc>
              <a:spcBef>
                <a:spcPts val="0"/>
              </a:spcBef>
              <a:spcAft>
                <a:spcPts val="0"/>
              </a:spcAft>
              <a:buNone/>
            </a:pPr>
            <a:r>
              <a:rPr b="1" lang="hu-HU" sz="1500">
                <a:solidFill>
                  <a:schemeClr val="dk2"/>
                </a:solidFill>
                <a:latin typeface="Montserrat"/>
                <a:ea typeface="Montserrat"/>
                <a:cs typeface="Montserrat"/>
                <a:sym typeface="Montserrat"/>
              </a:rPr>
              <a:t>Approximates a whole distribution!</a:t>
            </a:r>
            <a:endParaRPr b="1" sz="1500">
              <a:solidFill>
                <a:schemeClr val="dk2"/>
              </a:solidFill>
              <a:latin typeface="Montserrat"/>
              <a:ea typeface="Montserrat"/>
              <a:cs typeface="Montserrat"/>
              <a:sym typeface="Montserrat"/>
            </a:endParaRPr>
          </a:p>
        </p:txBody>
      </p:sp>
      <p:pic>
        <p:nvPicPr>
          <p:cNvPr id="269" name="Google Shape;269;p39"/>
          <p:cNvPicPr preferRelativeResize="0"/>
          <p:nvPr/>
        </p:nvPicPr>
        <p:blipFill>
          <a:blip r:embed="rId5">
            <a:alphaModFix/>
          </a:blip>
          <a:stretch>
            <a:fillRect/>
          </a:stretch>
        </p:blipFill>
        <p:spPr>
          <a:xfrm>
            <a:off x="103564" y="2024325"/>
            <a:ext cx="5006271" cy="3493352"/>
          </a:xfrm>
          <a:prstGeom prst="rect">
            <a:avLst/>
          </a:prstGeom>
          <a:noFill/>
          <a:ln>
            <a:noFill/>
          </a:ln>
        </p:spPr>
      </p:pic>
      <p:pic>
        <p:nvPicPr>
          <p:cNvPr id="270" name="Google Shape;270;p39"/>
          <p:cNvPicPr preferRelativeResize="0"/>
          <p:nvPr/>
        </p:nvPicPr>
        <p:blipFill>
          <a:blip r:embed="rId6">
            <a:alphaModFix/>
          </a:blip>
          <a:stretch>
            <a:fillRect/>
          </a:stretch>
        </p:blipFill>
        <p:spPr>
          <a:xfrm>
            <a:off x="5152573" y="2899087"/>
            <a:ext cx="7032936" cy="1802556"/>
          </a:xfrm>
          <a:prstGeom prst="rect">
            <a:avLst/>
          </a:prstGeom>
          <a:noFill/>
          <a:ln>
            <a:noFill/>
          </a:ln>
        </p:spPr>
      </p:pic>
      <p:sp>
        <p:nvSpPr>
          <p:cNvPr id="271" name="Google Shape;271;p39"/>
          <p:cNvSpPr txBox="1"/>
          <p:nvPr/>
        </p:nvSpPr>
        <p:spPr>
          <a:xfrm>
            <a:off x="6382350" y="2158888"/>
            <a:ext cx="4593600" cy="553800"/>
          </a:xfrm>
          <a:prstGeom prst="rect">
            <a:avLst/>
          </a:prstGeom>
          <a:noFill/>
          <a:ln>
            <a:noFill/>
          </a:ln>
        </p:spPr>
        <p:txBody>
          <a:bodyPr anchorCtr="0" anchor="t" bIns="45725" lIns="45725" spcFirstLastPara="1" rIns="45725" wrap="square" tIns="45725">
            <a:noAutofit/>
          </a:bodyPr>
          <a:lstStyle/>
          <a:p>
            <a:pPr indent="0" lvl="0" marL="0" rtl="0" algn="ctr">
              <a:lnSpc>
                <a:spcPct val="150000"/>
              </a:lnSpc>
              <a:spcBef>
                <a:spcPts val="0"/>
              </a:spcBef>
              <a:spcAft>
                <a:spcPts val="0"/>
              </a:spcAft>
              <a:buNone/>
            </a:pPr>
            <a:r>
              <a:rPr b="1" lang="hu-HU" sz="1500">
                <a:solidFill>
                  <a:schemeClr val="dk2"/>
                </a:solidFill>
                <a:latin typeface="Montserrat"/>
                <a:ea typeface="Montserrat"/>
                <a:cs typeface="Montserrat"/>
                <a:sym typeface="Montserrat"/>
              </a:rPr>
              <a:t>The idea of “Mixup”:</a:t>
            </a:r>
            <a:endParaRPr b="1" sz="1500">
              <a:solidFill>
                <a:schemeClr val="dk2"/>
              </a:solidFill>
              <a:latin typeface="Montserrat"/>
              <a:ea typeface="Montserrat"/>
              <a:cs typeface="Montserrat"/>
              <a:sym typeface="Montserrat"/>
            </a:endParaRPr>
          </a:p>
        </p:txBody>
      </p:sp>
      <p:sp>
        <p:nvSpPr>
          <p:cNvPr id="272" name="Google Shape;272;p39"/>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“LEARN THE DISTRIBUTION”</a:t>
            </a:r>
            <a:endParaRPr sz="1800"/>
          </a:p>
          <a:p>
            <a:pPr indent="0" lvl="0" marL="0" rtl="0" algn="l">
              <a:spcBef>
                <a:spcPts val="0"/>
              </a:spcBef>
              <a:spcAft>
                <a:spcPts val="0"/>
              </a:spcAft>
              <a:buNone/>
            </a:pPr>
            <a:r>
              <a:rPr lang="hu-HU"/>
              <a:t>GET MORE “DATA” 1.1 - “MIXUP”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0"/>
          <p:cNvPicPr preferRelativeResize="0"/>
          <p:nvPr/>
        </p:nvPicPr>
        <p:blipFill>
          <a:blip r:embed="rId3">
            <a:alphaModFix/>
          </a:blip>
          <a:stretch>
            <a:fillRect/>
          </a:stretch>
        </p:blipFill>
        <p:spPr>
          <a:xfrm>
            <a:off x="10" y="1679387"/>
            <a:ext cx="7196812" cy="3804029"/>
          </a:xfrm>
          <a:prstGeom prst="rect">
            <a:avLst/>
          </a:prstGeom>
          <a:noFill/>
          <a:ln>
            <a:noFill/>
          </a:ln>
        </p:spPr>
      </p:pic>
      <p:sp>
        <p:nvSpPr>
          <p:cNvPr id="278" name="Google Shape;278;p40"/>
          <p:cNvSpPr txBox="1"/>
          <p:nvPr/>
        </p:nvSpPr>
        <p:spPr>
          <a:xfrm>
            <a:off x="160509" y="5774888"/>
            <a:ext cx="6084900" cy="1695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 :</a:t>
            </a:r>
            <a:endParaRPr sz="8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“Transfer Learning - Machine Learning's Next Frontier”</a:t>
            </a:r>
            <a:endParaRPr sz="8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5">
                  <a:extLst>
                    <a:ext uri="{A12FA001-AC4F-418D-AE19-62706E023703}">
                      <ahyp:hlinkClr val="tx"/>
                    </a:ext>
                  </a:extLst>
                </a:hlinkClick>
              </a:rPr>
              <a:t>“”Data Augmentation in Emotion Classification Using Generative Adversarial Networks”</a:t>
            </a:r>
            <a:endParaRPr sz="800">
              <a:solidFill>
                <a:srgbClr val="666666"/>
              </a:solidFill>
              <a:latin typeface="Montserrat"/>
              <a:ea typeface="Montserrat"/>
              <a:cs typeface="Montserrat"/>
              <a:sym typeface="Montserrat"/>
            </a:endParaRPr>
          </a:p>
        </p:txBody>
      </p:sp>
      <p:sp>
        <p:nvSpPr>
          <p:cNvPr id="279" name="Google Shape;279;p40"/>
          <p:cNvSpPr txBox="1"/>
          <p:nvPr/>
        </p:nvSpPr>
        <p:spPr>
          <a:xfrm>
            <a:off x="7045650" y="1393400"/>
            <a:ext cx="4883100" cy="4305300"/>
          </a:xfrm>
          <a:prstGeom prst="rect">
            <a:avLst/>
          </a:prstGeom>
          <a:noFill/>
          <a:ln>
            <a:noFill/>
          </a:ln>
        </p:spPr>
        <p:txBody>
          <a:bodyPr anchorCtr="0" anchor="t" bIns="45725" lIns="45725" spcFirstLastPara="1" rIns="45725" wrap="square" tIns="45725">
            <a:noAutofit/>
          </a:bodyPr>
          <a:lstStyle/>
          <a:p>
            <a:pPr indent="-222250" lvl="0" marL="241300" rtl="0" algn="just">
              <a:lnSpc>
                <a:spcPct val="150000"/>
              </a:lnSpc>
              <a:spcBef>
                <a:spcPts val="0"/>
              </a:spcBef>
              <a:spcAft>
                <a:spcPts val="0"/>
              </a:spcAft>
              <a:buClr>
                <a:schemeClr val="dk2"/>
              </a:buClr>
              <a:buSzPts val="1500"/>
              <a:buFont typeface="Montserrat"/>
              <a:buChar char="-"/>
            </a:pPr>
            <a:r>
              <a:rPr b="1" lang="hu-HU" sz="1500">
                <a:solidFill>
                  <a:schemeClr val="dk2"/>
                </a:solidFill>
                <a:latin typeface="Montserrat"/>
                <a:ea typeface="Montserrat"/>
                <a:cs typeface="Montserrat"/>
                <a:sym typeface="Montserrat"/>
              </a:rPr>
              <a:t>Transfer learning!</a:t>
            </a:r>
            <a:endParaRPr b="1" sz="1500">
              <a:solidFill>
                <a:schemeClr val="dk2"/>
              </a:solidFill>
              <a:latin typeface="Montserrat"/>
              <a:ea typeface="Montserrat"/>
              <a:cs typeface="Montserrat"/>
              <a:sym typeface="Montserrat"/>
            </a:endParaRPr>
          </a:p>
          <a:p>
            <a:pPr indent="-209550" lvl="1" marL="457200" rtl="0" algn="just">
              <a:lnSpc>
                <a:spcPct val="150000"/>
              </a:lnSpc>
              <a:spcBef>
                <a:spcPts val="0"/>
              </a:spcBef>
              <a:spcAft>
                <a:spcPts val="0"/>
              </a:spcAft>
              <a:buSzPts val="1500"/>
              <a:buFont typeface="Montserrat"/>
              <a:buChar char="-"/>
            </a:pPr>
            <a:r>
              <a:rPr lang="hu-HU" sz="1500">
                <a:latin typeface="Montserrat"/>
                <a:ea typeface="Montserrat"/>
                <a:cs typeface="Montserrat"/>
                <a:sym typeface="Montserrat"/>
              </a:rPr>
              <a:t>A </a:t>
            </a:r>
            <a:r>
              <a:rPr b="1" lang="hu-HU" sz="1500">
                <a:latin typeface="Montserrat"/>
                <a:ea typeface="Montserrat"/>
                <a:cs typeface="Montserrat"/>
                <a:sym typeface="Montserrat"/>
              </a:rPr>
              <a:t>HUGE</a:t>
            </a:r>
            <a:r>
              <a:rPr lang="hu-HU" sz="1500">
                <a:latin typeface="Montserrat"/>
                <a:ea typeface="Montserrat"/>
                <a:cs typeface="Montserrat"/>
                <a:sym typeface="Montserrat"/>
              </a:rPr>
              <a:t> topic in itself (with more and more </a:t>
            </a:r>
            <a:r>
              <a:rPr lang="hu-HU" sz="1500">
                <a:latin typeface="Montserrat"/>
                <a:ea typeface="Montserrat"/>
                <a:cs typeface="Montserrat"/>
                <a:sym typeface="Montserrat"/>
              </a:rPr>
              <a:t>sophisticated</a:t>
            </a:r>
            <a:r>
              <a:rPr lang="hu-HU" sz="1500">
                <a:latin typeface="Montserrat"/>
                <a:ea typeface="Montserrat"/>
                <a:cs typeface="Montserrat"/>
                <a:sym typeface="Montserrat"/>
              </a:rPr>
              <a:t> methods for preventing </a:t>
            </a:r>
            <a:r>
              <a:rPr b="1" lang="hu-HU" sz="1500">
                <a:latin typeface="Montserrat"/>
                <a:ea typeface="Montserrat"/>
                <a:cs typeface="Montserrat"/>
                <a:sym typeface="Montserrat"/>
              </a:rPr>
              <a:t>“catastrophic forgetting”</a:t>
            </a:r>
            <a:r>
              <a:rPr lang="hu-HU" sz="1500">
                <a:latin typeface="Montserrat"/>
                <a:ea typeface="Montserrat"/>
                <a:cs typeface="Montserrat"/>
                <a:sym typeface="Montserrat"/>
              </a:rPr>
              <a:t>)</a:t>
            </a:r>
            <a:endParaRPr sz="1500">
              <a:latin typeface="Montserrat"/>
              <a:ea typeface="Montserrat"/>
              <a:cs typeface="Montserrat"/>
              <a:sym typeface="Montserrat"/>
            </a:endParaRPr>
          </a:p>
          <a:p>
            <a:pPr indent="-209550" lvl="1" marL="457200" rtl="0" algn="just">
              <a:lnSpc>
                <a:spcPct val="150000"/>
              </a:lnSpc>
              <a:spcBef>
                <a:spcPts val="0"/>
              </a:spcBef>
              <a:spcAft>
                <a:spcPts val="0"/>
              </a:spcAft>
              <a:buClr>
                <a:schemeClr val="dk2"/>
              </a:buClr>
              <a:buSzPts val="1500"/>
              <a:buFont typeface="Montserrat"/>
              <a:buChar char="-"/>
            </a:pPr>
            <a:r>
              <a:rPr b="1" lang="hu-HU" sz="1500">
                <a:solidFill>
                  <a:schemeClr val="dk2"/>
                </a:solidFill>
                <a:latin typeface="Montserrat"/>
                <a:ea typeface="Montserrat"/>
                <a:cs typeface="Montserrat"/>
                <a:sym typeface="Montserrat"/>
              </a:rPr>
              <a:t>We have to see, that models are “storing” data, albeit compressed.</a:t>
            </a:r>
            <a:endParaRPr b="1" sz="1500">
              <a:solidFill>
                <a:schemeClr val="dk2"/>
              </a:solidFill>
              <a:latin typeface="Montserrat"/>
              <a:ea typeface="Montserrat"/>
              <a:cs typeface="Montserrat"/>
              <a:sym typeface="Montserrat"/>
            </a:endParaRPr>
          </a:p>
          <a:p>
            <a:pPr indent="-209550" lvl="1" marL="457200" rtl="0" algn="just">
              <a:lnSpc>
                <a:spcPct val="150000"/>
              </a:lnSpc>
              <a:spcBef>
                <a:spcPts val="0"/>
              </a:spcBef>
              <a:spcAft>
                <a:spcPts val="0"/>
              </a:spcAft>
              <a:buClr>
                <a:schemeClr val="dk2"/>
              </a:buClr>
              <a:buSzPts val="1500"/>
              <a:buFont typeface="Montserrat"/>
              <a:buChar char="-"/>
            </a:pPr>
            <a:r>
              <a:rPr lang="hu-HU" sz="1500">
                <a:latin typeface="Montserrat"/>
                <a:ea typeface="Montserrat"/>
                <a:cs typeface="Montserrat"/>
                <a:sym typeface="Montserrat"/>
              </a:rPr>
              <a:t>There are </a:t>
            </a:r>
            <a:r>
              <a:rPr b="1" lang="hu-HU" sz="1500">
                <a:latin typeface="Montserrat"/>
                <a:ea typeface="Montserrat"/>
                <a:cs typeface="Montserrat"/>
                <a:sym typeface="Montserrat"/>
              </a:rPr>
              <a:t>plenty of pre-trained models available, USE THEM!</a:t>
            </a:r>
            <a:endParaRPr b="1" sz="1500">
              <a:latin typeface="Montserrat"/>
              <a:ea typeface="Montserrat"/>
              <a:cs typeface="Montserrat"/>
              <a:sym typeface="Montserrat"/>
            </a:endParaRPr>
          </a:p>
          <a:p>
            <a:pPr indent="0" lvl="0" marL="457200" rtl="0" algn="just">
              <a:lnSpc>
                <a:spcPct val="150000"/>
              </a:lnSpc>
              <a:spcBef>
                <a:spcPts val="0"/>
              </a:spcBef>
              <a:spcAft>
                <a:spcPts val="0"/>
              </a:spcAft>
              <a:buNone/>
            </a:pPr>
            <a:r>
              <a:t/>
            </a:r>
            <a:endParaRPr b="1" sz="1500">
              <a:latin typeface="Montserrat"/>
              <a:ea typeface="Montserrat"/>
              <a:cs typeface="Montserrat"/>
              <a:sym typeface="Montserrat"/>
            </a:endParaRPr>
          </a:p>
          <a:p>
            <a:pPr indent="-222250" lvl="0" marL="241300" rtl="0" algn="just">
              <a:lnSpc>
                <a:spcPct val="150000"/>
              </a:lnSpc>
              <a:spcBef>
                <a:spcPts val="0"/>
              </a:spcBef>
              <a:spcAft>
                <a:spcPts val="0"/>
              </a:spcAft>
              <a:buSzPts val="1500"/>
              <a:buFont typeface="Montserrat"/>
              <a:buChar char="-"/>
            </a:pPr>
            <a:r>
              <a:rPr lang="hu-HU" sz="1500">
                <a:latin typeface="Montserrat"/>
                <a:ea typeface="Montserrat"/>
                <a:cs typeface="Montserrat"/>
                <a:sym typeface="Montserrat"/>
              </a:rPr>
              <a:t>What model to “transfer”?</a:t>
            </a:r>
            <a:endParaRPr sz="1500">
              <a:latin typeface="Montserrat"/>
              <a:ea typeface="Montserrat"/>
              <a:cs typeface="Montserrat"/>
              <a:sym typeface="Montserrat"/>
            </a:endParaRPr>
          </a:p>
          <a:p>
            <a:pPr indent="-209550" lvl="1" marL="457200" rtl="0" algn="just">
              <a:lnSpc>
                <a:spcPct val="150000"/>
              </a:lnSpc>
              <a:spcBef>
                <a:spcPts val="0"/>
              </a:spcBef>
              <a:spcAft>
                <a:spcPts val="0"/>
              </a:spcAft>
              <a:buSzPts val="1500"/>
              <a:buFont typeface="Montserrat"/>
              <a:buChar char="-"/>
            </a:pPr>
            <a:r>
              <a:rPr lang="hu-HU" sz="1500">
                <a:latin typeface="Montserrat"/>
                <a:ea typeface="Montserrat"/>
                <a:cs typeface="Montserrat"/>
                <a:sym typeface="Montserrat"/>
              </a:rPr>
              <a:t>Notion of “learning a whole representation space” (see eg.: </a:t>
            </a:r>
            <a:r>
              <a:rPr lang="hu-HU" sz="1500" u="sng">
                <a:solidFill>
                  <a:schemeClr val="dk2"/>
                </a:solidFill>
                <a:latin typeface="Montserrat"/>
                <a:ea typeface="Montserrat"/>
                <a:cs typeface="Montserrat"/>
                <a:sym typeface="Montserrat"/>
                <a:hlinkClick r:id="rId6">
                  <a:extLst>
                    <a:ext uri="{A12FA001-AC4F-418D-AE19-62706E023703}">
                      <ahyp:hlinkClr val="tx"/>
                    </a:ext>
                  </a:extLst>
                </a:hlinkClick>
              </a:rPr>
              <a:t>Mixup method</a:t>
            </a:r>
            <a:r>
              <a:rPr lang="hu-HU" sz="1500">
                <a:latin typeface="Montserrat"/>
                <a:ea typeface="Montserrat"/>
                <a:cs typeface="Montserrat"/>
                <a:sym typeface="Montserrat"/>
              </a:rPr>
              <a:t>) </a:t>
            </a:r>
            <a:endParaRPr sz="1500">
              <a:latin typeface="Montserrat"/>
              <a:ea typeface="Montserrat"/>
              <a:cs typeface="Montserrat"/>
              <a:sym typeface="Montserrat"/>
            </a:endParaRPr>
          </a:p>
          <a:p>
            <a:pPr indent="-209550" lvl="1" marL="457200" rtl="0" algn="just">
              <a:lnSpc>
                <a:spcPct val="150000"/>
              </a:lnSpc>
              <a:spcBef>
                <a:spcPts val="0"/>
              </a:spcBef>
              <a:spcAft>
                <a:spcPts val="0"/>
              </a:spcAft>
              <a:buSzPts val="1500"/>
              <a:buFont typeface="Montserrat"/>
              <a:buChar char="-"/>
            </a:pPr>
            <a:r>
              <a:rPr b="1" lang="hu-HU" sz="1500">
                <a:solidFill>
                  <a:schemeClr val="dk2"/>
                </a:solidFill>
                <a:latin typeface="Montserrat"/>
                <a:ea typeface="Montserrat"/>
                <a:cs typeface="Montserrat"/>
                <a:sym typeface="Montserrat"/>
              </a:rPr>
              <a:t>GANs or VAEs</a:t>
            </a:r>
            <a:r>
              <a:rPr lang="hu-HU" sz="1500">
                <a:solidFill>
                  <a:srgbClr val="4A86E8"/>
                </a:solidFill>
                <a:latin typeface="Montserrat"/>
                <a:ea typeface="Montserrat"/>
                <a:cs typeface="Montserrat"/>
                <a:sym typeface="Montserrat"/>
              </a:rPr>
              <a:t> </a:t>
            </a:r>
            <a:r>
              <a:rPr lang="hu-HU" sz="1500">
                <a:latin typeface="Montserrat"/>
                <a:ea typeface="Montserrat"/>
                <a:cs typeface="Montserrat"/>
                <a:sym typeface="Montserrat"/>
              </a:rPr>
              <a:t>are generally strong candidates (+ few labeled data case)</a:t>
            </a:r>
            <a:endParaRPr sz="1500">
              <a:latin typeface="Montserrat"/>
              <a:ea typeface="Montserrat"/>
              <a:cs typeface="Montserrat"/>
              <a:sym typeface="Montserrat"/>
            </a:endParaRPr>
          </a:p>
        </p:txBody>
      </p:sp>
      <p:sp>
        <p:nvSpPr>
          <p:cNvPr id="280" name="Google Shape;280;p40"/>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“THE KNOWLEDGE RESIDES WITHIN”</a:t>
            </a:r>
            <a:endParaRPr sz="1800"/>
          </a:p>
          <a:p>
            <a:pPr indent="0" lvl="0" marL="0" rtl="0" algn="l">
              <a:spcBef>
                <a:spcPts val="0"/>
              </a:spcBef>
              <a:spcAft>
                <a:spcPts val="0"/>
              </a:spcAft>
              <a:buNone/>
            </a:pPr>
            <a:r>
              <a:rPr lang="hu-HU"/>
              <a:t>GET MORE “DATA” 2. - TRANSFER IT! (COMPRESSED)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nvSpPr>
        <p:spPr>
          <a:xfrm>
            <a:off x="3053559" y="5961688"/>
            <a:ext cx="60849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chemeClr val="dk2"/>
                </a:solidFill>
                <a:latin typeface="Montserrat"/>
                <a:ea typeface="Montserrat"/>
                <a:cs typeface="Montserrat"/>
                <a:sym typeface="Montserrat"/>
              </a:rPr>
              <a:t>s o u r c e :</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3"/>
              </a:rPr>
              <a:t>Dataset Distillation</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t/>
            </a:r>
            <a:endParaRPr sz="800">
              <a:solidFill>
                <a:schemeClr val="dk2"/>
              </a:solidFill>
              <a:latin typeface="Montserrat"/>
              <a:ea typeface="Montserrat"/>
              <a:cs typeface="Montserrat"/>
              <a:sym typeface="Montserrat"/>
            </a:endParaRPr>
          </a:p>
        </p:txBody>
      </p:sp>
      <p:sp>
        <p:nvSpPr>
          <p:cNvPr id="286" name="Google Shape;286;p41"/>
          <p:cNvSpPr txBox="1"/>
          <p:nvPr/>
        </p:nvSpPr>
        <p:spPr>
          <a:xfrm>
            <a:off x="6095995" y="2039613"/>
            <a:ext cx="5548800" cy="3806400"/>
          </a:xfrm>
          <a:prstGeom prst="rect">
            <a:avLst/>
          </a:prstGeom>
          <a:noFill/>
          <a:ln>
            <a:noFill/>
          </a:ln>
        </p:spPr>
        <p:txBody>
          <a:bodyPr anchorCtr="0" anchor="t" bIns="45725" lIns="45725" spcFirstLastPara="1" rIns="45725" wrap="square" tIns="45725">
            <a:noAutofit/>
          </a:bodyPr>
          <a:lstStyle/>
          <a:p>
            <a:pPr indent="0" lvl="0" marL="241300" marR="0" rtl="0" algn="just">
              <a:lnSpc>
                <a:spcPct val="150000"/>
              </a:lnSpc>
              <a:spcBef>
                <a:spcPts val="0"/>
              </a:spcBef>
              <a:spcAft>
                <a:spcPts val="0"/>
              </a:spcAft>
              <a:buNone/>
            </a:pPr>
            <a:r>
              <a:rPr lang="hu-HU" sz="1500">
                <a:solidFill>
                  <a:srgbClr val="666666"/>
                </a:solidFill>
                <a:latin typeface="Montserrat"/>
                <a:ea typeface="Montserrat"/>
                <a:cs typeface="Montserrat"/>
                <a:sym typeface="Montserrat"/>
              </a:rPr>
              <a:t>“...The idea is to synthesize a small number of data points that do not need to come from the correct data distribution, but will, when given to the learning algorithm as training data, approximate the model trained on the original data. For example, we show that it is possible to compress </a:t>
            </a:r>
            <a:r>
              <a:rPr b="1" lang="hu-HU" sz="1500">
                <a:solidFill>
                  <a:schemeClr val="dk2"/>
                </a:solidFill>
                <a:latin typeface="Montserrat"/>
                <a:ea typeface="Montserrat"/>
                <a:cs typeface="Montserrat"/>
                <a:sym typeface="Montserrat"/>
              </a:rPr>
              <a:t>60,000 MNIST training images into just 10 synthetic distilled images (one per class) and achieve close to original performan</a:t>
            </a:r>
            <a:r>
              <a:rPr b="1" lang="hu-HU" sz="1500">
                <a:solidFill>
                  <a:schemeClr val="dk2"/>
                </a:solidFill>
                <a:latin typeface="Montserrat"/>
                <a:ea typeface="Montserrat"/>
                <a:cs typeface="Montserrat"/>
                <a:sym typeface="Montserrat"/>
              </a:rPr>
              <a:t>ce</a:t>
            </a:r>
            <a:r>
              <a:rPr lang="hu-HU" sz="1500">
                <a:solidFill>
                  <a:srgbClr val="666666"/>
                </a:solidFill>
                <a:latin typeface="Montserrat"/>
                <a:ea typeface="Montserrat"/>
                <a:cs typeface="Montserrat"/>
                <a:sym typeface="Montserrat"/>
              </a:rPr>
              <a:t> with only a few steps of gradient descent, given a particular fixed network initialization”</a:t>
            </a:r>
            <a:endParaRPr sz="1500">
              <a:solidFill>
                <a:srgbClr val="666666"/>
              </a:solidFill>
              <a:latin typeface="Montserrat"/>
              <a:ea typeface="Montserrat"/>
              <a:cs typeface="Montserrat"/>
              <a:sym typeface="Montserrat"/>
            </a:endParaRPr>
          </a:p>
          <a:p>
            <a:pPr indent="0" lvl="0" marL="241300" marR="0" rtl="0" algn="just">
              <a:lnSpc>
                <a:spcPct val="150000"/>
              </a:lnSpc>
              <a:spcBef>
                <a:spcPts val="0"/>
              </a:spcBef>
              <a:spcAft>
                <a:spcPts val="0"/>
              </a:spcAft>
              <a:buNone/>
            </a:pPr>
            <a:r>
              <a:t/>
            </a:r>
            <a:endParaRPr sz="1500">
              <a:solidFill>
                <a:srgbClr val="666666"/>
              </a:solidFill>
              <a:latin typeface="Montserrat"/>
              <a:ea typeface="Montserrat"/>
              <a:cs typeface="Montserrat"/>
              <a:sym typeface="Montserrat"/>
            </a:endParaRPr>
          </a:p>
          <a:p>
            <a:pPr indent="0" lvl="0" marL="241300" marR="0" rtl="0" algn="ctr">
              <a:lnSpc>
                <a:spcPct val="150000"/>
              </a:lnSpc>
              <a:spcBef>
                <a:spcPts val="0"/>
              </a:spcBef>
              <a:spcAft>
                <a:spcPts val="0"/>
              </a:spcAft>
              <a:buNone/>
            </a:pPr>
            <a:r>
              <a:t/>
            </a:r>
            <a:endParaRPr b="1" sz="1600">
              <a:solidFill>
                <a:srgbClr val="666666"/>
              </a:solidFill>
              <a:latin typeface="Montserrat"/>
              <a:ea typeface="Montserrat"/>
              <a:cs typeface="Montserrat"/>
              <a:sym typeface="Montserrat"/>
            </a:endParaRPr>
          </a:p>
        </p:txBody>
      </p:sp>
      <p:pic>
        <p:nvPicPr>
          <p:cNvPr id="287" name="Google Shape;287;p41"/>
          <p:cNvPicPr preferRelativeResize="0"/>
          <p:nvPr/>
        </p:nvPicPr>
        <p:blipFill>
          <a:blip r:embed="rId4">
            <a:alphaModFix/>
          </a:blip>
          <a:stretch>
            <a:fillRect/>
          </a:stretch>
        </p:blipFill>
        <p:spPr>
          <a:xfrm>
            <a:off x="838425" y="1591850"/>
            <a:ext cx="4751950" cy="4539351"/>
          </a:xfrm>
          <a:prstGeom prst="rect">
            <a:avLst/>
          </a:prstGeom>
          <a:noFill/>
          <a:ln>
            <a:noFill/>
          </a:ln>
        </p:spPr>
      </p:pic>
      <p:sp>
        <p:nvSpPr>
          <p:cNvPr id="288" name="Google Shape;288;p41"/>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“NOT ALL DATA IS EQUAL”</a:t>
            </a:r>
            <a:endParaRPr sz="1800"/>
          </a:p>
          <a:p>
            <a:pPr indent="0" lvl="0" marL="0" rtl="0" algn="l">
              <a:spcBef>
                <a:spcPts val="0"/>
              </a:spcBef>
              <a:spcAft>
                <a:spcPts val="0"/>
              </a:spcAft>
              <a:buNone/>
            </a:pPr>
            <a:r>
              <a:rPr lang="hu-HU"/>
              <a:t>SIDENOTE: DATASET DISTILLATION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nvSpPr>
        <p:spPr>
          <a:xfrm>
            <a:off x="3053609" y="5750788"/>
            <a:ext cx="60849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 :</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3">
                  <a:extLst>
                    <a:ext uri="{A12FA001-AC4F-418D-AE19-62706E023703}">
                      <ahyp:hlinkClr val="tx"/>
                    </a:ext>
                  </a:extLst>
                </a:hlinkClick>
              </a:rPr>
              <a:t>“Adversarial sampling for active learning”</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“Attacking machine learning with adversarial examples”</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5">
                  <a:extLst>
                    <a:ext uri="{A12FA001-AC4F-418D-AE19-62706E023703}">
                      <ahyp:hlinkClr val="tx"/>
                    </a:ext>
                  </a:extLst>
                </a:hlinkClick>
              </a:rPr>
              <a:t>“ModAL - Active learning with Keras”</a:t>
            </a:r>
            <a:endParaRPr sz="800">
              <a:solidFill>
                <a:srgbClr val="666666"/>
              </a:solidFill>
              <a:latin typeface="Montserrat"/>
              <a:ea typeface="Montserrat"/>
              <a:cs typeface="Montserrat"/>
              <a:sym typeface="Montserrat"/>
            </a:endParaRPr>
          </a:p>
        </p:txBody>
      </p:sp>
      <p:sp>
        <p:nvSpPr>
          <p:cNvPr id="294" name="Google Shape;294;p42"/>
          <p:cNvSpPr txBox="1"/>
          <p:nvPr/>
        </p:nvSpPr>
        <p:spPr>
          <a:xfrm>
            <a:off x="8094650" y="1919499"/>
            <a:ext cx="4116000" cy="4077000"/>
          </a:xfrm>
          <a:prstGeom prst="rect">
            <a:avLst/>
          </a:prstGeom>
          <a:noFill/>
          <a:ln>
            <a:noFill/>
          </a:ln>
        </p:spPr>
        <p:txBody>
          <a:bodyPr anchorCtr="0" anchor="t" bIns="45725" lIns="45725" spcFirstLastPara="1" rIns="45725" wrap="square" tIns="45725">
            <a:noAutofit/>
          </a:bodyPr>
          <a:lstStyle/>
          <a:p>
            <a:pPr indent="-222250" lvl="0" marL="241300" rtl="0" algn="just">
              <a:lnSpc>
                <a:spcPct val="150000"/>
              </a:lnSpc>
              <a:spcBef>
                <a:spcPts val="0"/>
              </a:spcBef>
              <a:spcAft>
                <a:spcPts val="0"/>
              </a:spcAft>
              <a:buClr>
                <a:srgbClr val="666666"/>
              </a:buClr>
              <a:buSzPts val="1500"/>
              <a:buFont typeface="Montserrat"/>
              <a:buChar char="-"/>
            </a:pPr>
            <a:r>
              <a:rPr b="1" lang="hu-HU" sz="1500">
                <a:solidFill>
                  <a:srgbClr val="666666"/>
                </a:solidFill>
                <a:latin typeface="Montserrat"/>
                <a:ea typeface="Montserrat"/>
                <a:cs typeface="Montserrat"/>
                <a:sym typeface="Montserrat"/>
              </a:rPr>
              <a:t>Crowdsource! </a:t>
            </a:r>
            <a:endParaRPr b="1" sz="1500">
              <a:solidFill>
                <a:srgbClr val="666666"/>
              </a:solidFill>
              <a:latin typeface="Montserrat"/>
              <a:ea typeface="Montserrat"/>
              <a:cs typeface="Montserrat"/>
              <a:sym typeface="Montserrat"/>
            </a:endParaRPr>
          </a:p>
          <a:p>
            <a:pPr indent="-209550" lvl="1" marL="457200" rtl="0" algn="just">
              <a:lnSpc>
                <a:spcPct val="150000"/>
              </a:lnSpc>
              <a:spcBef>
                <a:spcPts val="0"/>
              </a:spcBef>
              <a:spcAft>
                <a:spcPts val="0"/>
              </a:spcAft>
              <a:buClr>
                <a:srgbClr val="666666"/>
              </a:buClr>
              <a:buSzPts val="1500"/>
              <a:buFont typeface="Montserrat"/>
              <a:buChar char="-"/>
            </a:pPr>
            <a:r>
              <a:rPr lang="hu-HU" sz="1500" u="sng">
                <a:solidFill>
                  <a:schemeClr val="dk2"/>
                </a:solidFill>
                <a:highlight>
                  <a:srgbClr val="FFFFFF"/>
                </a:highlight>
                <a:latin typeface="Montserrat"/>
                <a:ea typeface="Montserrat"/>
                <a:cs typeface="Montserrat"/>
                <a:sym typeface="Montserrat"/>
                <a:hlinkClick r:id="rId6">
                  <a:extLst>
                    <a:ext uri="{A12FA001-AC4F-418D-AE19-62706E023703}">
                      <ahyp:hlinkClr val="tx"/>
                    </a:ext>
                  </a:extLst>
                </a:hlinkClick>
              </a:rPr>
              <a:t>Amazon Mechanical Turk</a:t>
            </a:r>
            <a:r>
              <a:rPr lang="hu-HU" sz="1500">
                <a:solidFill>
                  <a:srgbClr val="666666"/>
                </a:solidFill>
                <a:highlight>
                  <a:srgbClr val="FFFFFF"/>
                </a:highlight>
                <a:latin typeface="Montserrat"/>
                <a:ea typeface="Montserrat"/>
                <a:cs typeface="Montserrat"/>
                <a:sym typeface="Montserrat"/>
              </a:rPr>
              <a:t> </a:t>
            </a:r>
            <a:endParaRPr sz="1500">
              <a:solidFill>
                <a:srgbClr val="666666"/>
              </a:solidFill>
              <a:highlight>
                <a:srgbClr val="FFFFFF"/>
              </a:highlight>
              <a:latin typeface="Montserrat"/>
              <a:ea typeface="Montserrat"/>
              <a:cs typeface="Montserrat"/>
              <a:sym typeface="Montserrat"/>
            </a:endParaRPr>
          </a:p>
          <a:p>
            <a:pPr indent="-209550" lvl="1" marL="457200" rtl="0" algn="just">
              <a:lnSpc>
                <a:spcPct val="150000"/>
              </a:lnSpc>
              <a:spcBef>
                <a:spcPts val="0"/>
              </a:spcBef>
              <a:spcAft>
                <a:spcPts val="0"/>
              </a:spcAft>
              <a:buClr>
                <a:srgbClr val="666666"/>
              </a:buClr>
              <a:buSzPts val="1500"/>
              <a:buFont typeface="Montserrat"/>
              <a:buChar char="-"/>
            </a:pPr>
            <a:r>
              <a:rPr lang="hu-HU" sz="1500">
                <a:solidFill>
                  <a:srgbClr val="666666"/>
                </a:solidFill>
                <a:highlight>
                  <a:srgbClr val="FFFFFF"/>
                </a:highlight>
                <a:latin typeface="Montserrat"/>
                <a:ea typeface="Montserrat"/>
                <a:cs typeface="Montserrat"/>
                <a:sym typeface="Montserrat"/>
              </a:rPr>
              <a:t>or </a:t>
            </a:r>
            <a:r>
              <a:rPr lang="hu-HU" sz="1500" u="sng">
                <a:solidFill>
                  <a:schemeClr val="dk2"/>
                </a:solidFill>
                <a:highlight>
                  <a:srgbClr val="FFFFFF"/>
                </a:highlight>
                <a:latin typeface="Montserrat"/>
                <a:ea typeface="Montserrat"/>
                <a:cs typeface="Montserrat"/>
                <a:sym typeface="Montserrat"/>
                <a:hlinkClick r:id="rId7">
                  <a:extLst>
                    <a:ext uri="{A12FA001-AC4F-418D-AE19-62706E023703}">
                      <ahyp:hlinkClr val="tx"/>
                    </a:ext>
                  </a:extLst>
                </a:hlinkClick>
              </a:rPr>
              <a:t>CrowdFlower</a:t>
            </a:r>
            <a:r>
              <a:rPr lang="hu-HU" sz="1500">
                <a:solidFill>
                  <a:schemeClr val="dk2"/>
                </a:solidFill>
                <a:highlight>
                  <a:srgbClr val="FFFFFF"/>
                </a:highlight>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0" lvl="0" marL="241300" rtl="0" algn="just">
              <a:lnSpc>
                <a:spcPct val="150000"/>
              </a:lnSpc>
              <a:spcBef>
                <a:spcPts val="0"/>
              </a:spcBef>
              <a:spcAft>
                <a:spcPts val="0"/>
              </a:spcAft>
              <a:buNone/>
            </a:pPr>
            <a:r>
              <a:t/>
            </a:r>
            <a:endParaRPr sz="1500">
              <a:solidFill>
                <a:srgbClr val="666666"/>
              </a:solidFill>
              <a:latin typeface="Montserrat"/>
              <a:ea typeface="Montserrat"/>
              <a:cs typeface="Montserrat"/>
              <a:sym typeface="Montserrat"/>
            </a:endParaRPr>
          </a:p>
          <a:p>
            <a:pPr indent="-222250" lvl="0" marL="241300" rtl="0" algn="just">
              <a:lnSpc>
                <a:spcPct val="150000"/>
              </a:lnSpc>
              <a:spcBef>
                <a:spcPts val="0"/>
              </a:spcBef>
              <a:spcAft>
                <a:spcPts val="0"/>
              </a:spcAft>
              <a:buClr>
                <a:srgbClr val="666666"/>
              </a:buClr>
              <a:buSzPts val="1500"/>
              <a:buFont typeface="Montserrat"/>
              <a:buChar char="-"/>
            </a:pPr>
            <a:r>
              <a:rPr b="1" lang="hu-HU" sz="1500">
                <a:solidFill>
                  <a:srgbClr val="666666"/>
                </a:solidFill>
                <a:latin typeface="Montserrat"/>
                <a:ea typeface="Montserrat"/>
                <a:cs typeface="Montserrat"/>
                <a:sym typeface="Montserrat"/>
              </a:rPr>
              <a:t>Design a learning loop!</a:t>
            </a:r>
            <a:endParaRPr b="1" sz="1500">
              <a:solidFill>
                <a:srgbClr val="666666"/>
              </a:solidFill>
              <a:latin typeface="Montserrat"/>
              <a:ea typeface="Montserrat"/>
              <a:cs typeface="Montserrat"/>
              <a:sym typeface="Montserrat"/>
            </a:endParaRPr>
          </a:p>
          <a:p>
            <a:pPr indent="-209550" lvl="1" marL="4572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Continuous</a:t>
            </a:r>
            <a:r>
              <a:rPr lang="hu-HU" sz="1500">
                <a:solidFill>
                  <a:schemeClr val="dk2"/>
                </a:solidFill>
                <a:latin typeface="Montserrat"/>
                <a:ea typeface="Montserrat"/>
                <a:cs typeface="Montserrat"/>
                <a:sym typeface="Montserrat"/>
              </a:rPr>
              <a:t>,</a:t>
            </a:r>
            <a:r>
              <a:rPr b="1" lang="hu-HU" sz="1500">
                <a:solidFill>
                  <a:schemeClr val="dk2"/>
                </a:solidFill>
                <a:latin typeface="Montserrat"/>
                <a:ea typeface="Montserrat"/>
                <a:cs typeface="Montserrat"/>
                <a:sym typeface="Montserrat"/>
              </a:rPr>
              <a:t> </a:t>
            </a:r>
            <a:r>
              <a:rPr b="1" lang="hu-HU" sz="1500" u="sng">
                <a:solidFill>
                  <a:schemeClr val="dk2"/>
                </a:solidFill>
                <a:latin typeface="Montserrat"/>
                <a:ea typeface="Montserrat"/>
                <a:cs typeface="Montserrat"/>
                <a:sym typeface="Montserrat"/>
                <a:hlinkClick r:id="rId8">
                  <a:extLst>
                    <a:ext uri="{A12FA001-AC4F-418D-AE19-62706E023703}">
                      <ahyp:hlinkClr val="tx"/>
                    </a:ext>
                  </a:extLst>
                </a:hlinkClick>
              </a:rPr>
              <a:t>Online learning</a:t>
            </a:r>
            <a:endParaRPr b="1" sz="1500">
              <a:solidFill>
                <a:schemeClr val="dk2"/>
              </a:solidFill>
              <a:latin typeface="Montserrat"/>
              <a:ea typeface="Montserrat"/>
              <a:cs typeface="Montserrat"/>
              <a:sym typeface="Montserrat"/>
            </a:endParaRPr>
          </a:p>
          <a:p>
            <a:pPr indent="-209550" lvl="1" marL="457200" rtl="0" algn="just">
              <a:lnSpc>
                <a:spcPct val="150000"/>
              </a:lnSpc>
              <a:spcBef>
                <a:spcPts val="0"/>
              </a:spcBef>
              <a:spcAft>
                <a:spcPts val="0"/>
              </a:spcAft>
              <a:buClr>
                <a:srgbClr val="666666"/>
              </a:buClr>
              <a:buSzPts val="1500"/>
              <a:buFont typeface="Montserrat"/>
              <a:buChar char="-"/>
            </a:pPr>
            <a:r>
              <a:rPr lang="hu-HU" sz="1500">
                <a:solidFill>
                  <a:srgbClr val="666666"/>
                </a:solidFill>
                <a:latin typeface="Montserrat"/>
                <a:ea typeface="Montserrat"/>
                <a:cs typeface="Montserrat"/>
                <a:sym typeface="Montserrat"/>
              </a:rPr>
              <a:t>There are key points worth </a:t>
            </a:r>
            <a:endParaRPr sz="1500">
              <a:solidFill>
                <a:srgbClr val="666666"/>
              </a:solidFill>
              <a:latin typeface="Montserrat"/>
              <a:ea typeface="Montserrat"/>
              <a:cs typeface="Montserrat"/>
              <a:sym typeface="Montserrat"/>
            </a:endParaRPr>
          </a:p>
          <a:p>
            <a:pPr indent="0" lvl="0" marL="457200" rtl="0" algn="just">
              <a:lnSpc>
                <a:spcPct val="150000"/>
              </a:lnSpc>
              <a:spcBef>
                <a:spcPts val="0"/>
              </a:spcBef>
              <a:spcAft>
                <a:spcPts val="0"/>
              </a:spcAft>
              <a:buNone/>
            </a:pPr>
            <a:r>
              <a:rPr lang="hu-HU" sz="1500">
                <a:solidFill>
                  <a:srgbClr val="666666"/>
                </a:solidFill>
                <a:latin typeface="Montserrat"/>
                <a:ea typeface="Montserrat"/>
                <a:cs typeface="Montserrat"/>
                <a:sym typeface="Montserrat"/>
              </a:rPr>
              <a:t>asking for </a:t>
            </a:r>
            <a:endParaRPr sz="1500">
              <a:solidFill>
                <a:srgbClr val="666666"/>
              </a:solidFill>
              <a:latin typeface="Montserrat"/>
              <a:ea typeface="Montserrat"/>
              <a:cs typeface="Montserrat"/>
              <a:sym typeface="Montserrat"/>
            </a:endParaRPr>
          </a:p>
          <a:p>
            <a:pPr indent="0" lvl="0" marL="457200" rtl="0" algn="just">
              <a:lnSpc>
                <a:spcPct val="150000"/>
              </a:lnSpc>
              <a:spcBef>
                <a:spcPts val="0"/>
              </a:spcBef>
              <a:spcAft>
                <a:spcPts val="0"/>
              </a:spcAft>
              <a:buNone/>
            </a:pPr>
            <a:r>
              <a:rPr lang="hu-HU" sz="1500">
                <a:solidFill>
                  <a:srgbClr val="666666"/>
                </a:solidFill>
                <a:latin typeface="Montserrat"/>
                <a:ea typeface="Montserrat"/>
                <a:cs typeface="Montserrat"/>
                <a:sym typeface="Montserrat"/>
              </a:rPr>
              <a:t>(margin, adversarial examples) </a:t>
            </a:r>
            <a:endParaRPr sz="1500">
              <a:solidFill>
                <a:srgbClr val="666666"/>
              </a:solidFill>
              <a:latin typeface="Montserrat"/>
              <a:ea typeface="Montserrat"/>
              <a:cs typeface="Montserrat"/>
              <a:sym typeface="Montserrat"/>
            </a:endParaRPr>
          </a:p>
          <a:p>
            <a:pPr indent="0" lvl="0" marL="457200" rtl="0" algn="just">
              <a:lnSpc>
                <a:spcPct val="150000"/>
              </a:lnSpc>
              <a:spcBef>
                <a:spcPts val="0"/>
              </a:spcBef>
              <a:spcAft>
                <a:spcPts val="0"/>
              </a:spcAft>
              <a:buNone/>
            </a:pPr>
            <a:r>
              <a:rPr lang="hu-HU" sz="1500">
                <a:solidFill>
                  <a:srgbClr val="666666"/>
                </a:solidFill>
                <a:latin typeface="Montserrat"/>
                <a:ea typeface="Montserrat"/>
                <a:cs typeface="Montserrat"/>
                <a:sym typeface="Montserrat"/>
              </a:rPr>
              <a:t>-&gt; </a:t>
            </a:r>
            <a:r>
              <a:rPr b="1" lang="hu-HU" sz="1500" u="sng">
                <a:solidFill>
                  <a:schemeClr val="dk2"/>
                </a:solidFill>
                <a:latin typeface="Montserrat"/>
                <a:ea typeface="Montserrat"/>
                <a:cs typeface="Montserrat"/>
                <a:sym typeface="Montserrat"/>
                <a:hlinkClick r:id="rId9">
                  <a:extLst>
                    <a:ext uri="{A12FA001-AC4F-418D-AE19-62706E023703}">
                      <ahyp:hlinkClr val="tx"/>
                    </a:ext>
                  </a:extLst>
                </a:hlinkClick>
              </a:rPr>
              <a:t>Active learning</a:t>
            </a:r>
            <a:endParaRPr b="1" sz="1500">
              <a:solidFill>
                <a:schemeClr val="dk2"/>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hu-HU" sz="1500">
                <a:solidFill>
                  <a:srgbClr val="666666"/>
                </a:solidFill>
                <a:latin typeface="Montserrat"/>
                <a:ea typeface="Montserrat"/>
                <a:cs typeface="Montserrat"/>
                <a:sym typeface="Montserrat"/>
              </a:rPr>
              <a:t>-&gt; </a:t>
            </a:r>
            <a:r>
              <a:rPr b="1" lang="hu-HU" sz="1500" u="sng">
                <a:solidFill>
                  <a:schemeClr val="dk2"/>
                </a:solidFill>
                <a:latin typeface="Montserrat"/>
                <a:ea typeface="Montserrat"/>
                <a:cs typeface="Montserrat"/>
                <a:sym typeface="Montserrat"/>
                <a:hlinkClick r:id="rId10">
                  <a:extLst>
                    <a:ext uri="{A12FA001-AC4F-418D-AE19-62706E023703}">
                      <ahyp:hlinkClr val="tx"/>
                    </a:ext>
                  </a:extLst>
                </a:hlinkClick>
              </a:rPr>
              <a:t>Building Models via Comparisons</a:t>
            </a:r>
            <a:r>
              <a:rPr lang="hu-HU" sz="1500">
                <a:solidFill>
                  <a:schemeClr val="dk2"/>
                </a:solidFill>
                <a:latin typeface="Montserrat"/>
                <a:ea typeface="Montserrat"/>
                <a:cs typeface="Montserrat"/>
                <a:sym typeface="Montserrat"/>
              </a:rPr>
              <a:t> </a:t>
            </a:r>
            <a:endParaRPr sz="1500">
              <a:solidFill>
                <a:schemeClr val="dk2"/>
              </a:solidFill>
              <a:latin typeface="Montserrat"/>
              <a:ea typeface="Montserrat"/>
              <a:cs typeface="Montserrat"/>
              <a:sym typeface="Montserrat"/>
            </a:endParaRPr>
          </a:p>
        </p:txBody>
      </p:sp>
      <p:pic>
        <p:nvPicPr>
          <p:cNvPr id="295" name="Google Shape;295;p42"/>
          <p:cNvPicPr preferRelativeResize="0"/>
          <p:nvPr/>
        </p:nvPicPr>
        <p:blipFill>
          <a:blip r:embed="rId11">
            <a:alphaModFix/>
          </a:blip>
          <a:stretch>
            <a:fillRect/>
          </a:stretch>
        </p:blipFill>
        <p:spPr>
          <a:xfrm>
            <a:off x="-36800" y="2109100"/>
            <a:ext cx="4726055" cy="3339674"/>
          </a:xfrm>
          <a:prstGeom prst="rect">
            <a:avLst/>
          </a:prstGeom>
          <a:noFill/>
          <a:ln>
            <a:noFill/>
          </a:ln>
        </p:spPr>
      </p:pic>
      <p:pic>
        <p:nvPicPr>
          <p:cNvPr id="296" name="Google Shape;296;p42"/>
          <p:cNvPicPr preferRelativeResize="0"/>
          <p:nvPr/>
        </p:nvPicPr>
        <p:blipFill>
          <a:blip r:embed="rId12">
            <a:alphaModFix/>
          </a:blip>
          <a:stretch>
            <a:fillRect/>
          </a:stretch>
        </p:blipFill>
        <p:spPr>
          <a:xfrm>
            <a:off x="4730419" y="2109100"/>
            <a:ext cx="3323053" cy="3339673"/>
          </a:xfrm>
          <a:prstGeom prst="rect">
            <a:avLst/>
          </a:prstGeom>
          <a:noFill/>
          <a:ln>
            <a:noFill/>
          </a:ln>
        </p:spPr>
      </p:pic>
      <p:sp>
        <p:nvSpPr>
          <p:cNvPr id="297" name="Google Shape;297;p42"/>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“PLEASE”</a:t>
            </a:r>
            <a:endParaRPr sz="1800"/>
          </a:p>
          <a:p>
            <a:pPr indent="0" lvl="0" marL="0" rtl="0" algn="l">
              <a:spcBef>
                <a:spcPts val="0"/>
              </a:spcBef>
              <a:spcAft>
                <a:spcPts val="0"/>
              </a:spcAft>
              <a:buNone/>
            </a:pPr>
            <a:r>
              <a:rPr lang="hu-HU"/>
              <a:t>GET MORE “DATA” 3. - ASK FOR IT!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nvSpPr>
        <p:spPr>
          <a:xfrm>
            <a:off x="1861475" y="1090500"/>
            <a:ext cx="9065700" cy="5493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hu-HU" sz="1900">
                <a:latin typeface="Montserrat"/>
                <a:ea typeface="Montserrat"/>
                <a:cs typeface="Montserrat"/>
                <a:sym typeface="Montserrat"/>
              </a:rPr>
              <a:t>requires huge amounts of annotated data -&gt; annotation is a big business</a:t>
            </a:r>
            <a:endParaRPr sz="1900">
              <a:latin typeface="Montserrat"/>
              <a:ea typeface="Montserrat"/>
              <a:cs typeface="Montserrat"/>
              <a:sym typeface="Montserrat"/>
            </a:endParaRPr>
          </a:p>
        </p:txBody>
      </p:sp>
      <p:sp>
        <p:nvSpPr>
          <p:cNvPr id="304" name="Google Shape;304;p43"/>
          <p:cNvSpPr txBox="1"/>
          <p:nvPr/>
        </p:nvSpPr>
        <p:spPr>
          <a:xfrm>
            <a:off x="1668150" y="5499825"/>
            <a:ext cx="8855700" cy="9918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hu-HU" sz="1900" u="sng">
                <a:solidFill>
                  <a:schemeClr val="dk2"/>
                </a:solidFill>
                <a:latin typeface="Montserrat Light"/>
                <a:ea typeface="Montserrat Light"/>
                <a:cs typeface="Montserrat Light"/>
                <a:sym typeface="Montserrat Light"/>
                <a:hlinkClick r:id="rId3">
                  <a:extLst>
                    <a:ext uri="{A12FA001-AC4F-418D-AE19-62706E023703}">
                      <ahyp:hlinkClr val="tx"/>
                    </a:ext>
                  </a:extLst>
                </a:hlinkClick>
              </a:rPr>
              <a:t>Why big tech pays poor Kenyans to teach self-driving cars</a:t>
            </a:r>
            <a:endParaRPr sz="1900">
              <a:solidFill>
                <a:schemeClr val="dk2"/>
              </a:solidFill>
              <a:latin typeface="Montserrat Light"/>
              <a:ea typeface="Montserrat Light"/>
              <a:cs typeface="Montserrat Light"/>
              <a:sym typeface="Montserrat Light"/>
            </a:endParaRPr>
          </a:p>
          <a:p>
            <a:pPr indent="0" lvl="0" marL="0" rtl="0" algn="ctr">
              <a:spcBef>
                <a:spcPts val="0"/>
              </a:spcBef>
              <a:spcAft>
                <a:spcPts val="0"/>
              </a:spcAft>
              <a:buNone/>
            </a:pPr>
            <a:r>
              <a:rPr lang="hu-HU" sz="1900" u="sng">
                <a:solidFill>
                  <a:schemeClr val="dk2"/>
                </a:solidFill>
                <a:latin typeface="Montserrat"/>
                <a:ea typeface="Montserrat"/>
                <a:cs typeface="Montserrat"/>
                <a:sym typeface="Montserrat"/>
                <a:hlinkClick r:id="rId4">
                  <a:extLst>
                    <a:ext uri="{A12FA001-AC4F-418D-AE19-62706E023703}">
                      <ahyp:hlinkClr val="tx"/>
                    </a:ext>
                  </a:extLst>
                </a:hlinkClick>
              </a:rPr>
              <a:t>Data Annotation: The billion dollar business behind AI breakthroughs</a:t>
            </a:r>
            <a:endParaRPr sz="1900">
              <a:solidFill>
                <a:schemeClr val="dk2"/>
              </a:solidFill>
              <a:latin typeface="Montserrat"/>
              <a:ea typeface="Montserrat"/>
              <a:cs typeface="Montserrat"/>
              <a:sym typeface="Montserrat"/>
            </a:endParaRPr>
          </a:p>
        </p:txBody>
      </p:sp>
      <p:pic>
        <p:nvPicPr>
          <p:cNvPr id="305" name="Google Shape;305;p43"/>
          <p:cNvPicPr preferRelativeResize="0"/>
          <p:nvPr/>
        </p:nvPicPr>
        <p:blipFill>
          <a:blip r:embed="rId5">
            <a:alphaModFix/>
          </a:blip>
          <a:stretch>
            <a:fillRect/>
          </a:stretch>
        </p:blipFill>
        <p:spPr>
          <a:xfrm>
            <a:off x="2934767" y="1791572"/>
            <a:ext cx="6322561" cy="3556483"/>
          </a:xfrm>
          <a:prstGeom prst="rect">
            <a:avLst/>
          </a:prstGeom>
          <a:noFill/>
          <a:ln>
            <a:noFill/>
          </a:ln>
        </p:spPr>
      </p:pic>
      <p:sp>
        <p:nvSpPr>
          <p:cNvPr id="306" name="Google Shape;306;p43"/>
          <p:cNvSpPr txBox="1"/>
          <p:nvPr>
            <p:ph idx="4294967295" type="title"/>
          </p:nvPr>
        </p:nvSpPr>
        <p:spPr>
          <a:xfrm>
            <a:off x="575300" y="368603"/>
            <a:ext cx="11041500" cy="48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a:t>CURRENT LIMITATION OF AI: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p:nvPr/>
        </p:nvSpPr>
        <p:spPr>
          <a:xfrm>
            <a:off x="1472667" y="3884746"/>
            <a:ext cx="3183900" cy="921000"/>
          </a:xfrm>
          <a:prstGeom prst="righ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313" name="Google Shape;313;p44"/>
          <p:cNvPicPr preferRelativeResize="0"/>
          <p:nvPr/>
        </p:nvPicPr>
        <p:blipFill rotWithShape="1">
          <a:blip r:embed="rId3">
            <a:alphaModFix/>
          </a:blip>
          <a:srcRect b="3511" l="25449" r="35019" t="34660"/>
          <a:stretch/>
        </p:blipFill>
        <p:spPr>
          <a:xfrm>
            <a:off x="4859700" y="3156185"/>
            <a:ext cx="2439366" cy="2309601"/>
          </a:xfrm>
          <a:prstGeom prst="rect">
            <a:avLst/>
          </a:prstGeom>
          <a:noFill/>
          <a:ln>
            <a:noFill/>
          </a:ln>
        </p:spPr>
      </p:pic>
      <p:pic>
        <p:nvPicPr>
          <p:cNvPr id="314" name="Google Shape;314;p44"/>
          <p:cNvPicPr preferRelativeResize="0"/>
          <p:nvPr/>
        </p:nvPicPr>
        <p:blipFill rotWithShape="1">
          <a:blip r:embed="rId3">
            <a:alphaModFix/>
          </a:blip>
          <a:srcRect b="38568" l="1539" r="82373" t="32221"/>
          <a:stretch/>
        </p:blipFill>
        <p:spPr>
          <a:xfrm>
            <a:off x="7975233" y="2223580"/>
            <a:ext cx="992766" cy="1091058"/>
          </a:xfrm>
          <a:prstGeom prst="rect">
            <a:avLst/>
          </a:prstGeom>
          <a:noFill/>
          <a:ln>
            <a:noFill/>
          </a:ln>
        </p:spPr>
      </p:pic>
      <p:pic>
        <p:nvPicPr>
          <p:cNvPr id="315" name="Google Shape;315;p44"/>
          <p:cNvPicPr preferRelativeResize="0"/>
          <p:nvPr/>
        </p:nvPicPr>
        <p:blipFill rotWithShape="1">
          <a:blip r:embed="rId3">
            <a:alphaModFix/>
          </a:blip>
          <a:srcRect b="68511" l="29468" r="31561" t="3428"/>
          <a:stretch/>
        </p:blipFill>
        <p:spPr>
          <a:xfrm>
            <a:off x="4758100" y="1256206"/>
            <a:ext cx="2113168" cy="921017"/>
          </a:xfrm>
          <a:prstGeom prst="rect">
            <a:avLst/>
          </a:prstGeom>
          <a:noFill/>
          <a:ln>
            <a:noFill/>
          </a:ln>
        </p:spPr>
      </p:pic>
      <p:sp>
        <p:nvSpPr>
          <p:cNvPr id="316" name="Google Shape;316;p44"/>
          <p:cNvSpPr/>
          <p:nvPr/>
        </p:nvSpPr>
        <p:spPr>
          <a:xfrm>
            <a:off x="2389433" y="2020568"/>
            <a:ext cx="1543752" cy="141075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7" name="Google Shape;317;p44"/>
          <p:cNvSpPr txBox="1"/>
          <p:nvPr/>
        </p:nvSpPr>
        <p:spPr>
          <a:xfrm>
            <a:off x="1730267" y="4083129"/>
            <a:ext cx="1460700" cy="5667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hu-HU" sz="1900">
                <a:latin typeface="Montserrat"/>
                <a:ea typeface="Montserrat"/>
                <a:cs typeface="Montserrat"/>
                <a:sym typeface="Montserrat"/>
              </a:rPr>
              <a:t>Next Task</a:t>
            </a:r>
            <a:endParaRPr sz="1900">
              <a:latin typeface="Montserrat"/>
              <a:ea typeface="Montserrat"/>
              <a:cs typeface="Montserrat"/>
              <a:sym typeface="Montserrat"/>
            </a:endParaRPr>
          </a:p>
        </p:txBody>
      </p:sp>
      <p:sp>
        <p:nvSpPr>
          <p:cNvPr id="318" name="Google Shape;318;p44"/>
          <p:cNvSpPr/>
          <p:nvPr/>
        </p:nvSpPr>
        <p:spPr>
          <a:xfrm>
            <a:off x="7670267" y="3884746"/>
            <a:ext cx="3183900" cy="921000"/>
          </a:xfrm>
          <a:prstGeom prst="righ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19" name="Google Shape;319;p44"/>
          <p:cNvSpPr txBox="1"/>
          <p:nvPr/>
        </p:nvSpPr>
        <p:spPr>
          <a:xfrm>
            <a:off x="7724667" y="4083129"/>
            <a:ext cx="2113200" cy="5667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hu-HU" sz="1900">
                <a:latin typeface="Montserrat"/>
                <a:ea typeface="Montserrat"/>
                <a:cs typeface="Montserrat"/>
                <a:sym typeface="Montserrat"/>
              </a:rPr>
              <a:t>Next Solution</a:t>
            </a:r>
            <a:r>
              <a:rPr lang="hu-HU" sz="1900">
                <a:solidFill>
                  <a:srgbClr val="FF0000"/>
                </a:solidFill>
                <a:latin typeface="Montserrat"/>
                <a:ea typeface="Montserrat"/>
                <a:cs typeface="Montserrat"/>
                <a:sym typeface="Montserrat"/>
              </a:rPr>
              <a:t>*</a:t>
            </a:r>
            <a:endParaRPr sz="1900">
              <a:solidFill>
                <a:srgbClr val="FF0000"/>
              </a:solidFill>
              <a:latin typeface="Montserrat"/>
              <a:ea typeface="Montserrat"/>
              <a:cs typeface="Montserrat"/>
              <a:sym typeface="Montserrat"/>
            </a:endParaRPr>
          </a:p>
        </p:txBody>
      </p:sp>
      <p:sp>
        <p:nvSpPr>
          <p:cNvPr id="320" name="Google Shape;320;p44"/>
          <p:cNvSpPr/>
          <p:nvPr/>
        </p:nvSpPr>
        <p:spPr>
          <a:xfrm>
            <a:off x="1394533" y="5639425"/>
            <a:ext cx="9459600" cy="5667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1" name="Google Shape;321;p44"/>
          <p:cNvSpPr txBox="1"/>
          <p:nvPr/>
        </p:nvSpPr>
        <p:spPr>
          <a:xfrm>
            <a:off x="3427892" y="5667129"/>
            <a:ext cx="4876500" cy="566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hu-HU" sz="1900">
                <a:latin typeface="Montserrat"/>
                <a:ea typeface="Montserrat"/>
                <a:cs typeface="Montserrat"/>
                <a:sym typeface="Montserrat"/>
              </a:rPr>
              <a:t>Business process</a:t>
            </a:r>
            <a:endParaRPr sz="1900">
              <a:latin typeface="Montserrat"/>
              <a:ea typeface="Montserrat"/>
              <a:cs typeface="Montserrat"/>
              <a:sym typeface="Montserrat"/>
            </a:endParaRPr>
          </a:p>
        </p:txBody>
      </p:sp>
      <p:sp>
        <p:nvSpPr>
          <p:cNvPr id="322" name="Google Shape;322;p44"/>
          <p:cNvSpPr txBox="1"/>
          <p:nvPr/>
        </p:nvSpPr>
        <p:spPr>
          <a:xfrm>
            <a:off x="2287824" y="2507975"/>
            <a:ext cx="1645200" cy="4392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hu-HU" sz="1500">
                <a:latin typeface="Montserrat"/>
                <a:ea typeface="Montserrat"/>
                <a:cs typeface="Montserrat"/>
                <a:sym typeface="Montserrat"/>
              </a:rPr>
              <a:t>“Suggestion”</a:t>
            </a:r>
            <a:endParaRPr sz="1500">
              <a:latin typeface="Montserrat"/>
              <a:ea typeface="Montserrat"/>
              <a:cs typeface="Montserrat"/>
              <a:sym typeface="Montserrat"/>
            </a:endParaRPr>
          </a:p>
        </p:txBody>
      </p:sp>
      <p:cxnSp>
        <p:nvCxnSpPr>
          <p:cNvPr id="323" name="Google Shape;323;p44"/>
          <p:cNvCxnSpPr>
            <a:stCxn id="315" idx="1"/>
            <a:endCxn id="316" idx="0"/>
          </p:cNvCxnSpPr>
          <p:nvPr/>
        </p:nvCxnSpPr>
        <p:spPr>
          <a:xfrm flipH="1">
            <a:off x="3267400" y="1716715"/>
            <a:ext cx="1490700" cy="303900"/>
          </a:xfrm>
          <a:prstGeom prst="curvedConnector2">
            <a:avLst/>
          </a:prstGeom>
          <a:noFill/>
          <a:ln cap="flat" cmpd="sng" w="38100">
            <a:solidFill>
              <a:schemeClr val="dk2"/>
            </a:solidFill>
            <a:prstDash val="solid"/>
            <a:round/>
            <a:headEnd len="med" w="med" type="none"/>
            <a:tailEnd len="med" w="med" type="stealth"/>
          </a:ln>
        </p:spPr>
      </p:cxnSp>
      <p:cxnSp>
        <p:nvCxnSpPr>
          <p:cNvPr id="324" name="Google Shape;324;p44"/>
          <p:cNvCxnSpPr/>
          <p:nvPr/>
        </p:nvCxnSpPr>
        <p:spPr>
          <a:xfrm>
            <a:off x="3427900" y="3281120"/>
            <a:ext cx="1170000" cy="498600"/>
          </a:xfrm>
          <a:prstGeom prst="curvedConnector3">
            <a:avLst>
              <a:gd fmla="val 15151" name="adj1"/>
            </a:avLst>
          </a:prstGeom>
          <a:noFill/>
          <a:ln cap="flat" cmpd="sng" w="38100">
            <a:solidFill>
              <a:schemeClr val="dk2"/>
            </a:solidFill>
            <a:prstDash val="solid"/>
            <a:round/>
            <a:headEnd len="med" w="med" type="none"/>
            <a:tailEnd len="med" w="med" type="stealth"/>
          </a:ln>
        </p:spPr>
      </p:cxnSp>
      <p:cxnSp>
        <p:nvCxnSpPr>
          <p:cNvPr id="325" name="Google Shape;325;p44"/>
          <p:cNvCxnSpPr/>
          <p:nvPr/>
        </p:nvCxnSpPr>
        <p:spPr>
          <a:xfrm rot="10800000">
            <a:off x="6983900" y="1657159"/>
            <a:ext cx="1170000" cy="498600"/>
          </a:xfrm>
          <a:prstGeom prst="curvedConnector3">
            <a:avLst>
              <a:gd fmla="val 15151" name="adj1"/>
            </a:avLst>
          </a:prstGeom>
          <a:noFill/>
          <a:ln cap="flat" cmpd="sng" w="38100">
            <a:solidFill>
              <a:schemeClr val="dk2"/>
            </a:solidFill>
            <a:prstDash val="solid"/>
            <a:round/>
            <a:headEnd len="med" w="med" type="none"/>
            <a:tailEnd len="med" w="med" type="stealth"/>
          </a:ln>
        </p:spPr>
      </p:cxnSp>
      <p:sp>
        <p:nvSpPr>
          <p:cNvPr id="326" name="Google Shape;326;p44"/>
          <p:cNvSpPr txBox="1"/>
          <p:nvPr/>
        </p:nvSpPr>
        <p:spPr>
          <a:xfrm>
            <a:off x="7510333" y="1179677"/>
            <a:ext cx="992700" cy="2409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hu-HU" sz="1500">
                <a:latin typeface="Montserrat"/>
                <a:ea typeface="Montserrat"/>
                <a:cs typeface="Montserrat"/>
                <a:sym typeface="Montserrat"/>
              </a:rPr>
              <a:t>Learn</a:t>
            </a:r>
            <a:endParaRPr b="1" sz="1500">
              <a:latin typeface="Montserrat"/>
              <a:ea typeface="Montserrat"/>
              <a:cs typeface="Montserrat"/>
              <a:sym typeface="Montserrat"/>
            </a:endParaRPr>
          </a:p>
        </p:txBody>
      </p:sp>
      <p:sp>
        <p:nvSpPr>
          <p:cNvPr id="327" name="Google Shape;327;p44"/>
          <p:cNvSpPr txBox="1"/>
          <p:nvPr/>
        </p:nvSpPr>
        <p:spPr>
          <a:xfrm>
            <a:off x="3547933" y="1179677"/>
            <a:ext cx="992700" cy="2409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hu-HU" sz="1500">
                <a:latin typeface="Montserrat"/>
                <a:ea typeface="Montserrat"/>
                <a:cs typeface="Montserrat"/>
                <a:sym typeface="Montserrat"/>
              </a:rPr>
              <a:t>Predict</a:t>
            </a:r>
            <a:endParaRPr b="1" sz="1500">
              <a:latin typeface="Montserrat"/>
              <a:ea typeface="Montserrat"/>
              <a:cs typeface="Montserrat"/>
              <a:sym typeface="Montserrat"/>
            </a:endParaRPr>
          </a:p>
        </p:txBody>
      </p:sp>
      <p:sp>
        <p:nvSpPr>
          <p:cNvPr id="328" name="Google Shape;328;p44"/>
          <p:cNvSpPr/>
          <p:nvPr/>
        </p:nvSpPr>
        <p:spPr>
          <a:xfrm>
            <a:off x="8178433" y="3343479"/>
            <a:ext cx="449100" cy="498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29" name="Google Shape;329;p44"/>
          <p:cNvSpPr txBox="1"/>
          <p:nvPr/>
        </p:nvSpPr>
        <p:spPr>
          <a:xfrm>
            <a:off x="8845500" y="3284733"/>
            <a:ext cx="2042400" cy="5667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hu-HU" sz="1900">
                <a:solidFill>
                  <a:srgbClr val="FF0000"/>
                </a:solidFill>
                <a:latin typeface="Montserrat"/>
                <a:ea typeface="Montserrat"/>
                <a:cs typeface="Montserrat"/>
                <a:sym typeface="Montserrat"/>
              </a:rPr>
              <a:t>* Annotation!!!</a:t>
            </a:r>
            <a:endParaRPr sz="1900">
              <a:solidFill>
                <a:srgbClr val="FF0000"/>
              </a:solidFill>
              <a:latin typeface="Montserrat"/>
              <a:ea typeface="Montserrat"/>
              <a:cs typeface="Montserrat"/>
              <a:sym typeface="Montserrat"/>
            </a:endParaRPr>
          </a:p>
        </p:txBody>
      </p:sp>
      <p:sp>
        <p:nvSpPr>
          <p:cNvPr id="330" name="Google Shape;330;p44"/>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a:t>
            </a:r>
            <a:r>
              <a:rPr lang="hu-HU" sz="1800"/>
              <a:t>ANNOTATION AS A SIDE EFFECT</a:t>
            </a:r>
            <a:r>
              <a:rPr lang="hu-HU" sz="1800"/>
              <a:t>”</a:t>
            </a:r>
            <a:endParaRPr sz="1800"/>
          </a:p>
          <a:p>
            <a:pPr indent="0" lvl="0" marL="0" rtl="0" algn="l">
              <a:spcBef>
                <a:spcPts val="0"/>
              </a:spcBef>
              <a:spcAft>
                <a:spcPts val="0"/>
              </a:spcAft>
              <a:buNone/>
            </a:pPr>
            <a:r>
              <a:rPr lang="hu-HU"/>
              <a:t>PROCESS INTEGRATION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nvSpPr>
        <p:spPr>
          <a:xfrm>
            <a:off x="4861300" y="1486050"/>
            <a:ext cx="7190400" cy="4209600"/>
          </a:xfrm>
          <a:prstGeom prst="rect">
            <a:avLst/>
          </a:prstGeom>
          <a:noFill/>
          <a:ln>
            <a:noFill/>
          </a:ln>
        </p:spPr>
        <p:txBody>
          <a:bodyPr anchorCtr="0" anchor="t" bIns="121875" lIns="121875" spcFirstLastPara="1" rIns="121875" wrap="square" tIns="121875">
            <a:noAutofit/>
          </a:bodyPr>
          <a:lstStyle/>
          <a:p>
            <a:pPr indent="0" lvl="0" marL="0" rtl="0" algn="just">
              <a:spcBef>
                <a:spcPts val="0"/>
              </a:spcBef>
              <a:spcAft>
                <a:spcPts val="0"/>
              </a:spcAft>
              <a:buNone/>
            </a:pPr>
            <a:r>
              <a:rPr b="1" lang="hu-HU" sz="1900">
                <a:solidFill>
                  <a:srgbClr val="666666"/>
                </a:solidFill>
                <a:latin typeface="Montserrat"/>
                <a:ea typeface="Montserrat"/>
                <a:cs typeface="Montserrat"/>
                <a:sym typeface="Montserrat"/>
              </a:rPr>
              <a:t>Data exhaust can be annotation too!</a:t>
            </a:r>
            <a:endParaRPr b="1" sz="1900">
              <a:solidFill>
                <a:srgbClr val="666666"/>
              </a:solidFill>
              <a:latin typeface="Montserrat"/>
              <a:ea typeface="Montserrat"/>
              <a:cs typeface="Montserrat"/>
              <a:sym typeface="Montserrat"/>
            </a:endParaRPr>
          </a:p>
          <a:p>
            <a:pPr indent="0" lvl="0" marL="0" rtl="0" algn="just">
              <a:spcBef>
                <a:spcPts val="0"/>
              </a:spcBef>
              <a:spcAft>
                <a:spcPts val="0"/>
              </a:spcAft>
              <a:buNone/>
            </a:pPr>
            <a:r>
              <a:t/>
            </a:r>
            <a:endParaRPr sz="1900">
              <a:solidFill>
                <a:srgbClr val="666666"/>
              </a:solidFill>
              <a:latin typeface="Montserrat"/>
              <a:ea typeface="Montserrat"/>
              <a:cs typeface="Montserrat"/>
              <a:sym typeface="Montserrat"/>
            </a:endParaRPr>
          </a:p>
          <a:p>
            <a:pPr indent="0" lvl="0" marL="0" rtl="0" algn="just">
              <a:spcBef>
                <a:spcPts val="0"/>
              </a:spcBef>
              <a:spcAft>
                <a:spcPts val="0"/>
              </a:spcAft>
              <a:buNone/>
            </a:pPr>
            <a:r>
              <a:rPr lang="hu-HU" sz="1900">
                <a:solidFill>
                  <a:srgbClr val="666666"/>
                </a:solidFill>
                <a:latin typeface="Montserrat"/>
                <a:ea typeface="Montserrat"/>
                <a:cs typeface="Montserrat"/>
                <a:sym typeface="Montserrat"/>
              </a:rPr>
              <a:t>“A company that provides IT solutions probably has plenty of data around the transactions executed between their clients and business website. Info related to the initial sign-up and monthly payments can be considered the </a:t>
            </a:r>
            <a:r>
              <a:rPr b="1" lang="hu-HU" sz="1900">
                <a:solidFill>
                  <a:srgbClr val="666666"/>
                </a:solidFill>
                <a:latin typeface="Montserrat"/>
                <a:ea typeface="Montserrat"/>
                <a:cs typeface="Montserrat"/>
                <a:sym typeface="Montserrat"/>
              </a:rPr>
              <a:t>primary data</a:t>
            </a:r>
            <a:r>
              <a:rPr lang="hu-HU" sz="1900">
                <a:solidFill>
                  <a:srgbClr val="666666"/>
                </a:solidFill>
                <a:latin typeface="Montserrat"/>
                <a:ea typeface="Montserrat"/>
                <a:cs typeface="Montserrat"/>
                <a:sym typeface="Montserrat"/>
              </a:rPr>
              <a:t> that easily fits into your big data plans. </a:t>
            </a:r>
            <a:r>
              <a:rPr b="1" lang="hu-HU" sz="1900">
                <a:solidFill>
                  <a:srgbClr val="666666"/>
                </a:solidFill>
                <a:latin typeface="Montserrat"/>
                <a:ea typeface="Montserrat"/>
                <a:cs typeface="Montserrat"/>
                <a:sym typeface="Montserrat"/>
              </a:rPr>
              <a:t>Supporting details</a:t>
            </a:r>
            <a:r>
              <a:rPr lang="hu-HU" sz="1900">
                <a:solidFill>
                  <a:srgbClr val="666666"/>
                </a:solidFill>
                <a:latin typeface="Montserrat"/>
                <a:ea typeface="Montserrat"/>
                <a:cs typeface="Montserrat"/>
                <a:sym typeface="Montserrat"/>
              </a:rPr>
              <a:t> such as what device customers used, the time of day those transactions took place, and the navigational pattern that led them to checkout is the </a:t>
            </a:r>
            <a:r>
              <a:rPr b="1" lang="hu-HU" sz="1900">
                <a:solidFill>
                  <a:srgbClr val="666666"/>
                </a:solidFill>
                <a:latin typeface="Montserrat"/>
                <a:ea typeface="Montserrat"/>
                <a:cs typeface="Montserrat"/>
                <a:sym typeface="Montserrat"/>
              </a:rPr>
              <a:t>secondary data or exhaust </a:t>
            </a:r>
            <a:r>
              <a:rPr lang="hu-HU" sz="1900">
                <a:solidFill>
                  <a:srgbClr val="666666"/>
                </a:solidFill>
                <a:latin typeface="Montserrat"/>
                <a:ea typeface="Montserrat"/>
                <a:cs typeface="Montserrat"/>
                <a:sym typeface="Montserrat"/>
              </a:rPr>
              <a:t>many organizations don’t even bother with."</a:t>
            </a:r>
            <a:endParaRPr sz="1900">
              <a:solidFill>
                <a:srgbClr val="666666"/>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666666"/>
              </a:solidFill>
              <a:latin typeface="Montserrat"/>
              <a:ea typeface="Montserrat"/>
              <a:cs typeface="Montserrat"/>
              <a:sym typeface="Montserrat"/>
            </a:endParaRPr>
          </a:p>
          <a:p>
            <a:pPr indent="0" lvl="0" marL="0" rtl="0" algn="l">
              <a:spcBef>
                <a:spcPts val="0"/>
              </a:spcBef>
              <a:spcAft>
                <a:spcPts val="0"/>
              </a:spcAft>
              <a:buNone/>
            </a:pPr>
            <a:r>
              <a:rPr lang="hu-HU" sz="1900" u="sng">
                <a:solidFill>
                  <a:schemeClr val="dk2"/>
                </a:solidFill>
                <a:latin typeface="Montserrat"/>
                <a:ea typeface="Montserrat"/>
                <a:cs typeface="Montserrat"/>
                <a:sym typeface="Montserrat"/>
                <a:hlinkClick r:id="rId3">
                  <a:extLst>
                    <a:ext uri="{A12FA001-AC4F-418D-AE19-62706E023703}">
                      <ahyp:hlinkClr val="tx"/>
                    </a:ext>
                  </a:extLst>
                </a:hlinkClick>
              </a:rPr>
              <a:t>Data Exhaust – What Is It And Why Should IT Care?</a:t>
            </a:r>
            <a:endParaRPr sz="1900">
              <a:solidFill>
                <a:schemeClr val="dk2"/>
              </a:solidFill>
              <a:latin typeface="Montserrat"/>
              <a:ea typeface="Montserrat"/>
              <a:cs typeface="Montserrat"/>
              <a:sym typeface="Montserrat"/>
            </a:endParaRPr>
          </a:p>
        </p:txBody>
      </p:sp>
      <p:sp>
        <p:nvSpPr>
          <p:cNvPr id="337" name="Google Shape;337;p45"/>
          <p:cNvSpPr txBox="1"/>
          <p:nvPr/>
        </p:nvSpPr>
        <p:spPr>
          <a:xfrm>
            <a:off x="3053600" y="5945425"/>
            <a:ext cx="6084900" cy="3402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 :</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Data exhaust</a:t>
            </a:r>
            <a:endParaRPr sz="800">
              <a:solidFill>
                <a:srgbClr val="666666"/>
              </a:solidFill>
              <a:latin typeface="Montserrat"/>
              <a:ea typeface="Montserrat"/>
              <a:cs typeface="Montserrat"/>
              <a:sym typeface="Montserrat"/>
            </a:endParaRPr>
          </a:p>
        </p:txBody>
      </p:sp>
      <p:pic>
        <p:nvPicPr>
          <p:cNvPr id="338" name="Google Shape;338;p45"/>
          <p:cNvPicPr preferRelativeResize="0"/>
          <p:nvPr/>
        </p:nvPicPr>
        <p:blipFill>
          <a:blip r:embed="rId5">
            <a:alphaModFix/>
          </a:blip>
          <a:stretch>
            <a:fillRect/>
          </a:stretch>
        </p:blipFill>
        <p:spPr>
          <a:xfrm>
            <a:off x="425050" y="1486057"/>
            <a:ext cx="4285537" cy="4285537"/>
          </a:xfrm>
          <a:prstGeom prst="rect">
            <a:avLst/>
          </a:prstGeom>
          <a:noFill/>
          <a:ln>
            <a:noFill/>
          </a:ln>
        </p:spPr>
      </p:pic>
      <p:sp>
        <p:nvSpPr>
          <p:cNvPr id="339" name="Google Shape;339;p45"/>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“NOT JUST A SIDE PRODUCT”</a:t>
            </a:r>
            <a:endParaRPr sz="1800"/>
          </a:p>
          <a:p>
            <a:pPr indent="0" lvl="0" marL="0" rtl="0" algn="l">
              <a:spcBef>
                <a:spcPts val="0"/>
              </a:spcBef>
              <a:spcAft>
                <a:spcPts val="0"/>
              </a:spcAft>
              <a:buNone/>
            </a:pPr>
            <a:r>
              <a:rPr lang="hu-HU"/>
              <a:t>DATA EXHAUST - GOLD, WE THROW AWAY</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nvSpPr>
        <p:spPr>
          <a:xfrm>
            <a:off x="306850" y="399652"/>
            <a:ext cx="9343200" cy="6645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None/>
            </a:pPr>
            <a:r>
              <a:rPr b="1" lang="hu-HU" sz="1800">
                <a:solidFill>
                  <a:srgbClr val="75787B"/>
                </a:solidFill>
              </a:rPr>
              <a:t>“NOT THAT EASY...“</a:t>
            </a:r>
            <a:endParaRPr b="1" sz="1800">
              <a:solidFill>
                <a:srgbClr val="75787B"/>
              </a:solidFill>
            </a:endParaRPr>
          </a:p>
          <a:p>
            <a:pPr indent="0" lvl="0" marL="0" marR="0" rtl="0" algn="l">
              <a:lnSpc>
                <a:spcPct val="100000"/>
              </a:lnSpc>
              <a:spcBef>
                <a:spcPts val="0"/>
              </a:spcBef>
              <a:spcAft>
                <a:spcPts val="0"/>
              </a:spcAft>
              <a:buNone/>
            </a:pPr>
            <a:r>
              <a:rPr b="1" lang="hu-HU" sz="2900">
                <a:solidFill>
                  <a:srgbClr val="75787B"/>
                </a:solidFill>
              </a:rPr>
              <a:t>SAMPLING HAS ITS DRAWBACKS</a:t>
            </a:r>
            <a:endParaRPr b="1" sz="2900">
              <a:solidFill>
                <a:srgbClr val="75787B"/>
              </a:solidFill>
            </a:endParaRPr>
          </a:p>
        </p:txBody>
      </p:sp>
      <p:pic>
        <p:nvPicPr>
          <p:cNvPr id="109" name="Google Shape;109;p19"/>
          <p:cNvPicPr preferRelativeResize="0"/>
          <p:nvPr/>
        </p:nvPicPr>
        <p:blipFill>
          <a:blip r:embed="rId3">
            <a:alphaModFix/>
          </a:blip>
          <a:stretch>
            <a:fillRect/>
          </a:stretch>
        </p:blipFill>
        <p:spPr>
          <a:xfrm>
            <a:off x="243000" y="1597265"/>
            <a:ext cx="6031563" cy="3392754"/>
          </a:xfrm>
          <a:prstGeom prst="rect">
            <a:avLst/>
          </a:prstGeom>
          <a:noFill/>
          <a:ln>
            <a:noFill/>
          </a:ln>
        </p:spPr>
      </p:pic>
      <p:pic>
        <p:nvPicPr>
          <p:cNvPr id="110" name="Google Shape;110;p19"/>
          <p:cNvPicPr preferRelativeResize="0"/>
          <p:nvPr/>
        </p:nvPicPr>
        <p:blipFill>
          <a:blip r:embed="rId4">
            <a:alphaModFix/>
          </a:blip>
          <a:stretch>
            <a:fillRect/>
          </a:stretch>
        </p:blipFill>
        <p:spPr>
          <a:xfrm>
            <a:off x="6483334" y="1664070"/>
            <a:ext cx="5500387" cy="3337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6"/>
          <p:cNvPicPr preferRelativeResize="0"/>
          <p:nvPr/>
        </p:nvPicPr>
        <p:blipFill rotWithShape="1">
          <a:blip r:embed="rId3">
            <a:alphaModFix/>
          </a:blip>
          <a:srcRect b="13136" l="0" r="0" t="13144"/>
          <a:stretch/>
        </p:blipFill>
        <p:spPr>
          <a:xfrm>
            <a:off x="604800" y="981112"/>
            <a:ext cx="10946399" cy="4758872"/>
          </a:xfrm>
          <a:prstGeom prst="rect">
            <a:avLst/>
          </a:prstGeom>
          <a:noFill/>
          <a:ln>
            <a:noFill/>
          </a:ln>
        </p:spPr>
      </p:pic>
      <p:sp>
        <p:nvSpPr>
          <p:cNvPr id="345" name="Google Shape;345;p46"/>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a:t>WHAT ARE THE </a:t>
            </a:r>
            <a:r>
              <a:rPr lang="hu-HU">
                <a:solidFill>
                  <a:schemeClr val="dk2"/>
                </a:solidFill>
              </a:rPr>
              <a:t>CURRENT</a:t>
            </a:r>
            <a:r>
              <a:rPr lang="hu-HU"/>
              <a:t> LIMITS OF ML?</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9" name="Shape 349"/>
        <p:cNvGrpSpPr/>
        <p:nvPr/>
      </p:nvGrpSpPr>
      <p:grpSpPr>
        <a:xfrm>
          <a:off x="0" y="0"/>
          <a:ext cx="0" cy="0"/>
          <a:chOff x="0" y="0"/>
          <a:chExt cx="0" cy="0"/>
        </a:xfrm>
      </p:grpSpPr>
      <p:sp>
        <p:nvSpPr>
          <p:cNvPr id="350" name="Google Shape;350;p47"/>
          <p:cNvSpPr/>
          <p:nvPr/>
        </p:nvSpPr>
        <p:spPr>
          <a:xfrm>
            <a:off x="750" y="1854901"/>
            <a:ext cx="12190500" cy="3148200"/>
          </a:xfrm>
          <a:prstGeom prst="rect">
            <a:avLst/>
          </a:prstGeom>
          <a:noFill/>
          <a:ln>
            <a:noFill/>
          </a:ln>
        </p:spPr>
        <p:txBody>
          <a:bodyPr anchorCtr="0" anchor="t" bIns="59975" lIns="119975" spcFirstLastPara="1" rIns="119975" wrap="square" tIns="59975">
            <a:noAutofit/>
          </a:bodyPr>
          <a:lstStyle/>
          <a:p>
            <a:pPr indent="0" lvl="0" marL="0" marR="0" rtl="0" algn="ctr">
              <a:lnSpc>
                <a:spcPct val="100000"/>
              </a:lnSpc>
              <a:spcBef>
                <a:spcPts val="0"/>
              </a:spcBef>
              <a:spcAft>
                <a:spcPts val="0"/>
              </a:spcAft>
              <a:buNone/>
            </a:pPr>
            <a:r>
              <a:rPr b="1" lang="hu-HU" sz="3700">
                <a:solidFill>
                  <a:srgbClr val="666666"/>
                </a:solidFill>
                <a:latin typeface="Calibri"/>
                <a:ea typeface="Calibri"/>
                <a:cs typeface="Calibri"/>
                <a:sym typeface="Calibri"/>
              </a:rPr>
              <a:t>Limitation 2:</a:t>
            </a:r>
            <a:endParaRPr b="1" sz="37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sz="37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rPr b="1" lang="hu-HU" sz="3700">
                <a:solidFill>
                  <a:srgbClr val="666666"/>
                </a:solidFill>
                <a:latin typeface="Calibri"/>
                <a:ea typeface="Calibri"/>
                <a:cs typeface="Calibri"/>
                <a:sym typeface="Calibri"/>
              </a:rPr>
              <a:t>“APPROXIMATION”</a:t>
            </a:r>
            <a:endParaRPr b="1" sz="37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700">
              <a:solidFill>
                <a:srgbClr val="666666"/>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nvSpPr>
        <p:spPr>
          <a:xfrm>
            <a:off x="1386850" y="5831408"/>
            <a:ext cx="9016800" cy="2373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2100"/>
              <a:buFont typeface="Arial"/>
              <a:buNone/>
            </a:pPr>
            <a:r>
              <a:rPr lang="hu-HU" sz="1300">
                <a:solidFill>
                  <a:srgbClr val="000000"/>
                </a:solidFill>
                <a:latin typeface="Montserrat"/>
                <a:ea typeface="Montserrat"/>
                <a:cs typeface="Montserrat"/>
                <a:sym typeface="Montserrat"/>
              </a:rPr>
              <a:t>S O U R C E:</a:t>
            </a:r>
            <a:endParaRPr sz="1300">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100"/>
              <a:buFont typeface="Arial"/>
              <a:buNone/>
            </a:pPr>
            <a:r>
              <a:rPr lang="hu-HU" sz="1300" u="sng">
                <a:solidFill>
                  <a:schemeClr val="hlink"/>
                </a:solidFill>
                <a:latin typeface="Montserrat"/>
                <a:ea typeface="Montserrat"/>
                <a:cs typeface="Montserrat"/>
                <a:sym typeface="Montserrat"/>
                <a:hlinkClick r:id="rId3"/>
              </a:rPr>
              <a:t>Deep learning, NLP and representations</a:t>
            </a:r>
            <a:endParaRPr sz="1300">
              <a:solidFill>
                <a:srgbClr val="000000"/>
              </a:solidFill>
              <a:latin typeface="Montserrat"/>
              <a:ea typeface="Montserrat"/>
              <a:cs typeface="Montserrat"/>
              <a:sym typeface="Montserrat"/>
            </a:endParaRPr>
          </a:p>
        </p:txBody>
      </p:sp>
      <p:pic>
        <p:nvPicPr>
          <p:cNvPr id="356" name="Google Shape;356;p48"/>
          <p:cNvPicPr preferRelativeResize="0"/>
          <p:nvPr/>
        </p:nvPicPr>
        <p:blipFill>
          <a:blip r:embed="rId4">
            <a:alphaModFix/>
          </a:blip>
          <a:stretch>
            <a:fillRect/>
          </a:stretch>
        </p:blipFill>
        <p:spPr>
          <a:xfrm>
            <a:off x="2769867" y="1258437"/>
            <a:ext cx="6814923" cy="4496769"/>
          </a:xfrm>
          <a:prstGeom prst="rect">
            <a:avLst/>
          </a:prstGeom>
          <a:noFill/>
          <a:ln>
            <a:noFill/>
          </a:ln>
        </p:spPr>
      </p:pic>
      <p:sp>
        <p:nvSpPr>
          <p:cNvPr id="357" name="Google Shape;357;p48"/>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“THE REAL UNKNOWN”</a:t>
            </a:r>
            <a:endParaRPr sz="1800"/>
          </a:p>
          <a:p>
            <a:pPr indent="0" lvl="0" marL="0" rtl="0" algn="l">
              <a:spcBef>
                <a:spcPts val="0"/>
              </a:spcBef>
              <a:spcAft>
                <a:spcPts val="0"/>
              </a:spcAft>
              <a:buNone/>
            </a:pPr>
            <a:r>
              <a:rPr lang="hu-HU"/>
              <a:t>CAN </a:t>
            </a:r>
            <a:r>
              <a:rPr lang="hu-HU">
                <a:solidFill>
                  <a:schemeClr val="dk2"/>
                </a:solidFill>
              </a:rPr>
              <a:t>NOT</a:t>
            </a:r>
            <a:r>
              <a:rPr lang="hu-HU"/>
              <a:t> HANDLE UNKNOWN CLASSES!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9"/>
          <p:cNvPicPr preferRelativeResize="0"/>
          <p:nvPr/>
        </p:nvPicPr>
        <p:blipFill>
          <a:blip r:embed="rId3">
            <a:alphaModFix/>
          </a:blip>
          <a:stretch>
            <a:fillRect/>
          </a:stretch>
        </p:blipFill>
        <p:spPr>
          <a:xfrm>
            <a:off x="203200" y="1360038"/>
            <a:ext cx="11771661" cy="2713000"/>
          </a:xfrm>
          <a:prstGeom prst="rect">
            <a:avLst/>
          </a:prstGeom>
          <a:noFill/>
          <a:ln>
            <a:noFill/>
          </a:ln>
        </p:spPr>
      </p:pic>
      <p:pic>
        <p:nvPicPr>
          <p:cNvPr id="363" name="Google Shape;363;p49"/>
          <p:cNvPicPr preferRelativeResize="0"/>
          <p:nvPr/>
        </p:nvPicPr>
        <p:blipFill>
          <a:blip r:embed="rId4">
            <a:alphaModFix/>
          </a:blip>
          <a:stretch>
            <a:fillRect/>
          </a:stretch>
        </p:blipFill>
        <p:spPr>
          <a:xfrm>
            <a:off x="120667" y="3952967"/>
            <a:ext cx="3579362" cy="2222967"/>
          </a:xfrm>
          <a:prstGeom prst="rect">
            <a:avLst/>
          </a:prstGeom>
          <a:noFill/>
          <a:ln>
            <a:noFill/>
          </a:ln>
        </p:spPr>
      </p:pic>
      <p:cxnSp>
        <p:nvCxnSpPr>
          <p:cNvPr id="364" name="Google Shape;364;p49"/>
          <p:cNvCxnSpPr/>
          <p:nvPr/>
        </p:nvCxnSpPr>
        <p:spPr>
          <a:xfrm flipH="1">
            <a:off x="305533" y="3284800"/>
            <a:ext cx="488700" cy="672300"/>
          </a:xfrm>
          <a:prstGeom prst="straightConnector1">
            <a:avLst/>
          </a:prstGeom>
          <a:noFill/>
          <a:ln cap="flat" cmpd="sng" w="38100">
            <a:solidFill>
              <a:srgbClr val="FF0000"/>
            </a:solidFill>
            <a:prstDash val="solid"/>
            <a:round/>
            <a:headEnd len="med" w="med" type="none"/>
            <a:tailEnd len="med" w="med" type="none"/>
          </a:ln>
        </p:spPr>
      </p:cxnSp>
      <p:cxnSp>
        <p:nvCxnSpPr>
          <p:cNvPr id="365" name="Google Shape;365;p49"/>
          <p:cNvCxnSpPr/>
          <p:nvPr/>
        </p:nvCxnSpPr>
        <p:spPr>
          <a:xfrm>
            <a:off x="1115000" y="3315367"/>
            <a:ext cx="2153700" cy="824700"/>
          </a:xfrm>
          <a:prstGeom prst="straightConnector1">
            <a:avLst/>
          </a:prstGeom>
          <a:noFill/>
          <a:ln cap="flat" cmpd="sng" w="38100">
            <a:solidFill>
              <a:srgbClr val="FF0000"/>
            </a:solidFill>
            <a:prstDash val="solid"/>
            <a:round/>
            <a:headEnd len="med" w="med" type="none"/>
            <a:tailEnd len="med" w="med" type="none"/>
          </a:ln>
        </p:spPr>
      </p:cxnSp>
      <p:sp>
        <p:nvSpPr>
          <p:cNvPr id="366" name="Google Shape;366;p49"/>
          <p:cNvSpPr txBox="1"/>
          <p:nvPr/>
        </p:nvSpPr>
        <p:spPr>
          <a:xfrm>
            <a:off x="1580625" y="5796283"/>
            <a:ext cx="9016800" cy="2373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2100"/>
              <a:buFont typeface="Arial"/>
              <a:buNone/>
            </a:pPr>
            <a:r>
              <a:rPr lang="hu-HU" sz="1300">
                <a:solidFill>
                  <a:srgbClr val="666666"/>
                </a:solidFill>
                <a:latin typeface="Montserrat"/>
                <a:ea typeface="Montserrat"/>
                <a:cs typeface="Montserrat"/>
                <a:sym typeface="Montserrat"/>
              </a:rPr>
              <a:t>S O U R C E:</a:t>
            </a:r>
            <a:endParaRPr sz="13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100"/>
              <a:buFont typeface="Arial"/>
              <a:buNone/>
            </a:pPr>
            <a:r>
              <a:rPr lang="hu-HU" sz="1300" u="sng">
                <a:solidFill>
                  <a:schemeClr val="dk2"/>
                </a:solidFill>
                <a:latin typeface="Montserrat"/>
                <a:ea typeface="Montserrat"/>
                <a:cs typeface="Montserrat"/>
                <a:sym typeface="Montserrat"/>
                <a:hlinkClick r:id="rId5">
                  <a:extLst>
                    <a:ext uri="{A12FA001-AC4F-418D-AE19-62706E023703}">
                      <ahyp:hlinkClr val="tx"/>
                    </a:ext>
                  </a:extLst>
                </a:hlinkClick>
              </a:rPr>
              <a:t>Neural image captioning for mortals</a:t>
            </a:r>
            <a:endParaRPr sz="1300">
              <a:solidFill>
                <a:schemeClr val="dk2"/>
              </a:solidFill>
              <a:latin typeface="Montserrat"/>
              <a:ea typeface="Montserrat"/>
              <a:cs typeface="Montserrat"/>
              <a:sym typeface="Montserrat"/>
            </a:endParaRPr>
          </a:p>
        </p:txBody>
      </p:sp>
      <p:sp>
        <p:nvSpPr>
          <p:cNvPr id="367" name="Google Shape;367;p49"/>
          <p:cNvSpPr txBox="1"/>
          <p:nvPr/>
        </p:nvSpPr>
        <p:spPr>
          <a:xfrm>
            <a:off x="4490775" y="4826100"/>
            <a:ext cx="6934500" cy="6723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hu-HU" sz="1900">
                <a:solidFill>
                  <a:srgbClr val="666666"/>
                </a:solidFill>
                <a:latin typeface="Montserrat"/>
                <a:ea typeface="Montserrat"/>
                <a:cs typeface="Montserrat"/>
                <a:sym typeface="Montserrat"/>
              </a:rPr>
              <a:t>MANY LAYERS + NON-LINEAR TRANSFORMATIONS !</a:t>
            </a:r>
            <a:endParaRPr sz="1900">
              <a:solidFill>
                <a:srgbClr val="666666"/>
              </a:solidFill>
              <a:latin typeface="Montserrat"/>
              <a:ea typeface="Montserrat"/>
              <a:cs typeface="Montserrat"/>
              <a:sym typeface="Montserrat"/>
            </a:endParaRPr>
          </a:p>
        </p:txBody>
      </p:sp>
      <p:sp>
        <p:nvSpPr>
          <p:cNvPr id="368" name="Google Shape;368;p49"/>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“BLACK BOXES”</a:t>
            </a:r>
            <a:endParaRPr sz="1800"/>
          </a:p>
          <a:p>
            <a:pPr indent="0" lvl="0" marL="0" rtl="0" algn="l">
              <a:spcBef>
                <a:spcPts val="0"/>
              </a:spcBef>
              <a:spcAft>
                <a:spcPts val="0"/>
              </a:spcAft>
              <a:buNone/>
            </a:pPr>
            <a:r>
              <a:rPr lang="hu-HU"/>
              <a:t>THE MODEL IS </a:t>
            </a:r>
            <a:r>
              <a:rPr lang="hu-HU">
                <a:solidFill>
                  <a:schemeClr val="dk2"/>
                </a:solidFill>
              </a:rPr>
              <a:t>NOT </a:t>
            </a:r>
            <a:r>
              <a:rPr lang="hu-HU"/>
              <a:t>INTERPRETABLE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0"/>
          <p:cNvPicPr preferRelativeResize="0"/>
          <p:nvPr/>
        </p:nvPicPr>
        <p:blipFill>
          <a:blip r:embed="rId3">
            <a:alphaModFix/>
          </a:blip>
          <a:stretch>
            <a:fillRect/>
          </a:stretch>
        </p:blipFill>
        <p:spPr>
          <a:xfrm>
            <a:off x="1135066" y="1293904"/>
            <a:ext cx="5336438" cy="4598220"/>
          </a:xfrm>
          <a:prstGeom prst="rect">
            <a:avLst/>
          </a:prstGeom>
          <a:noFill/>
          <a:ln>
            <a:noFill/>
          </a:ln>
        </p:spPr>
      </p:pic>
      <p:pic>
        <p:nvPicPr>
          <p:cNvPr id="374" name="Google Shape;374;p50"/>
          <p:cNvPicPr preferRelativeResize="0"/>
          <p:nvPr/>
        </p:nvPicPr>
        <p:blipFill>
          <a:blip r:embed="rId4">
            <a:alphaModFix/>
          </a:blip>
          <a:stretch>
            <a:fillRect/>
          </a:stretch>
        </p:blipFill>
        <p:spPr>
          <a:xfrm>
            <a:off x="7438175" y="1293900"/>
            <a:ext cx="3780425" cy="4522150"/>
          </a:xfrm>
          <a:prstGeom prst="rect">
            <a:avLst/>
          </a:prstGeom>
          <a:noFill/>
          <a:ln>
            <a:noFill/>
          </a:ln>
        </p:spPr>
      </p:pic>
      <p:sp>
        <p:nvSpPr>
          <p:cNvPr id="375" name="Google Shape;375;p50"/>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“CLOSE ENOUGH”</a:t>
            </a:r>
            <a:endParaRPr sz="1800"/>
          </a:p>
          <a:p>
            <a:pPr indent="0" lvl="0" marL="0" rtl="0" algn="l">
              <a:spcBef>
                <a:spcPts val="0"/>
              </a:spcBef>
              <a:spcAft>
                <a:spcPts val="0"/>
              </a:spcAft>
              <a:buNone/>
            </a:pPr>
            <a:r>
              <a:rPr lang="hu-HU"/>
              <a:t>REPRESENTATIONS ARE NOT “CRISP”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1"/>
          <p:cNvPicPr preferRelativeResize="0"/>
          <p:nvPr/>
        </p:nvPicPr>
        <p:blipFill>
          <a:blip r:embed="rId3">
            <a:alphaModFix/>
          </a:blip>
          <a:stretch>
            <a:fillRect/>
          </a:stretch>
        </p:blipFill>
        <p:spPr>
          <a:xfrm>
            <a:off x="2904963" y="959775"/>
            <a:ext cx="6382075" cy="4938449"/>
          </a:xfrm>
          <a:prstGeom prst="rect">
            <a:avLst/>
          </a:prstGeom>
          <a:noFill/>
          <a:ln>
            <a:noFill/>
          </a:ln>
        </p:spPr>
      </p:pic>
      <p:sp>
        <p:nvSpPr>
          <p:cNvPr id="382" name="Google Shape;382;p51"/>
          <p:cNvSpPr txBox="1"/>
          <p:nvPr/>
        </p:nvSpPr>
        <p:spPr>
          <a:xfrm>
            <a:off x="4165250" y="5983609"/>
            <a:ext cx="3861600" cy="2931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SOURCE:</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GOOGLE APOLOGIZES FOR PHOTO APP’S RACIST BLUNDER”</a:t>
            </a:r>
            <a:endParaRPr sz="800">
              <a:solidFill>
                <a:srgbClr val="666666"/>
              </a:solidFill>
              <a:latin typeface="Montserrat"/>
              <a:ea typeface="Montserrat"/>
              <a:cs typeface="Montserrat"/>
              <a:sym typeface="Montserrat"/>
            </a:endParaRPr>
          </a:p>
        </p:txBody>
      </p:sp>
      <p:sp>
        <p:nvSpPr>
          <p:cNvPr id="383" name="Google Shape;383;p51"/>
          <p:cNvSpPr/>
          <p:nvPr/>
        </p:nvSpPr>
        <p:spPr>
          <a:xfrm>
            <a:off x="4804542" y="5339896"/>
            <a:ext cx="952800" cy="361200"/>
          </a:xfrm>
          <a:prstGeom prst="rect">
            <a:avLst/>
          </a:prstGeom>
          <a:noFill/>
          <a:ln cap="flat" cmpd="sng" w="76200">
            <a:solidFill>
              <a:srgbClr val="FF0000"/>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84" name="Google Shape;384;p51"/>
          <p:cNvSpPr txBox="1"/>
          <p:nvPr/>
        </p:nvSpPr>
        <p:spPr>
          <a:xfrm>
            <a:off x="5455526" y="5339893"/>
            <a:ext cx="390900" cy="3612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hu-HU" sz="1900">
                <a:solidFill>
                  <a:srgbClr val="FF0000"/>
                </a:solidFill>
                <a:latin typeface="Montserrat"/>
                <a:ea typeface="Montserrat"/>
                <a:cs typeface="Montserrat"/>
                <a:sym typeface="Montserrat"/>
              </a:rPr>
              <a:t>!!!</a:t>
            </a:r>
            <a:endParaRPr b="1" sz="1900">
              <a:solidFill>
                <a:srgbClr val="FF0000"/>
              </a:solidFill>
              <a:latin typeface="Montserrat"/>
              <a:ea typeface="Montserrat"/>
              <a:cs typeface="Montserrat"/>
              <a:sym typeface="Montserrat"/>
            </a:endParaRPr>
          </a:p>
        </p:txBody>
      </p:sp>
      <p:sp>
        <p:nvSpPr>
          <p:cNvPr id="385" name="Google Shape;385;p51"/>
          <p:cNvSpPr txBox="1"/>
          <p:nvPr>
            <p:ph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a:t>WHEN IT FAILS, IT FAILS BIG TIME - WHY?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nvSpPr>
        <p:spPr>
          <a:xfrm>
            <a:off x="4380950" y="5963939"/>
            <a:ext cx="3134700" cy="3129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SOURCE:</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a:t>
            </a:r>
            <a:r>
              <a:rPr lang="hu-HU" sz="800" u="sng">
                <a:solidFill>
                  <a:srgbClr val="666666"/>
                </a:solidFill>
                <a:latin typeface="Montserrat"/>
                <a:ea typeface="Montserrat"/>
                <a:cs typeface="Montserrat"/>
                <a:sym typeface="Montserrat"/>
                <a:hlinkClick r:id="rId3">
                  <a:extLst>
                    <a:ext uri="{A12FA001-AC4F-418D-AE19-62706E023703}">
                      <ahyp:hlinkClr val="tx"/>
                    </a:ext>
                  </a:extLst>
                </a:hlinkClick>
              </a:rPr>
              <a:t>Spurious correlations website”</a:t>
            </a:r>
            <a:endParaRPr sz="800">
              <a:solidFill>
                <a:srgbClr val="666666"/>
              </a:solidFill>
              <a:latin typeface="Montserrat"/>
              <a:ea typeface="Montserrat"/>
              <a:cs typeface="Montserrat"/>
              <a:sym typeface="Montserrat"/>
            </a:endParaRPr>
          </a:p>
        </p:txBody>
      </p:sp>
      <p:pic>
        <p:nvPicPr>
          <p:cNvPr id="392" name="Google Shape;392;p52"/>
          <p:cNvPicPr preferRelativeResize="0"/>
          <p:nvPr/>
        </p:nvPicPr>
        <p:blipFill>
          <a:blip r:embed="rId4">
            <a:alphaModFix/>
          </a:blip>
          <a:stretch>
            <a:fillRect/>
          </a:stretch>
        </p:blipFill>
        <p:spPr>
          <a:xfrm>
            <a:off x="1159859" y="1542150"/>
            <a:ext cx="9576904" cy="3773712"/>
          </a:xfrm>
          <a:prstGeom prst="rect">
            <a:avLst/>
          </a:prstGeom>
          <a:noFill/>
          <a:ln>
            <a:noFill/>
          </a:ln>
        </p:spPr>
      </p:pic>
      <p:sp>
        <p:nvSpPr>
          <p:cNvPr id="393" name="Google Shape;393;p52"/>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“REPEAT IT ENOUGH AND IT BECOMES TRUE?”</a:t>
            </a:r>
            <a:endParaRPr sz="1800"/>
          </a:p>
          <a:p>
            <a:pPr indent="0" lvl="0" marL="0" rtl="0" algn="l">
              <a:spcBef>
                <a:spcPts val="0"/>
              </a:spcBef>
              <a:spcAft>
                <a:spcPts val="0"/>
              </a:spcAft>
              <a:buNone/>
            </a:pPr>
            <a:r>
              <a:rPr lang="hu-HU"/>
              <a:t>IT HAS TO RELY ON CORRELATIONS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3"/>
          <p:cNvPicPr preferRelativeResize="0"/>
          <p:nvPr/>
        </p:nvPicPr>
        <p:blipFill>
          <a:blip r:embed="rId3">
            <a:alphaModFix/>
          </a:blip>
          <a:stretch>
            <a:fillRect/>
          </a:stretch>
        </p:blipFill>
        <p:spPr>
          <a:xfrm>
            <a:off x="3612000" y="1088600"/>
            <a:ext cx="4967975" cy="4969400"/>
          </a:xfrm>
          <a:prstGeom prst="rect">
            <a:avLst/>
          </a:prstGeom>
          <a:noFill/>
          <a:ln>
            <a:noFill/>
          </a:ln>
        </p:spPr>
      </p:pic>
      <p:sp>
        <p:nvSpPr>
          <p:cNvPr id="400" name="Google Shape;400;p53"/>
          <p:cNvSpPr txBox="1"/>
          <p:nvPr/>
        </p:nvSpPr>
        <p:spPr>
          <a:xfrm>
            <a:off x="4528638" y="5972116"/>
            <a:ext cx="3134700" cy="2868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SOURCE:</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“DO NEURAL NETWORK DREAM OF ELECTRIC SHEEP?”</a:t>
            </a:r>
            <a:endParaRPr sz="800">
              <a:solidFill>
                <a:srgbClr val="666666"/>
              </a:solidFill>
              <a:latin typeface="Montserrat"/>
              <a:ea typeface="Montserrat"/>
              <a:cs typeface="Montserrat"/>
              <a:sym typeface="Montserrat"/>
            </a:endParaRPr>
          </a:p>
        </p:txBody>
      </p:sp>
      <p:sp>
        <p:nvSpPr>
          <p:cNvPr id="401" name="Google Shape;401;p53"/>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“REPEAT IT ENOUGH AND IT BECOMES TRUE?”</a:t>
            </a:r>
            <a:endParaRPr sz="1800"/>
          </a:p>
          <a:p>
            <a:pPr indent="0" lvl="0" marL="0" rtl="0" algn="l">
              <a:spcBef>
                <a:spcPts val="0"/>
              </a:spcBef>
              <a:spcAft>
                <a:spcPts val="0"/>
              </a:spcAft>
              <a:buNone/>
            </a:pPr>
            <a:r>
              <a:rPr lang="hu-HU"/>
              <a:t>I</a:t>
            </a:r>
            <a:r>
              <a:rPr lang="hu-HU"/>
              <a:t>T HAS TO RELY ON CORRELATIONS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descr="horse2zebra.gif" id="407" name="Google Shape;407;p54"/>
          <p:cNvPicPr preferRelativeResize="0"/>
          <p:nvPr/>
        </p:nvPicPr>
        <p:blipFill rotWithShape="1">
          <a:blip r:embed="rId3">
            <a:alphaModFix/>
          </a:blip>
          <a:srcRect b="0" l="0" r="0" t="0"/>
          <a:stretch/>
        </p:blipFill>
        <p:spPr>
          <a:xfrm>
            <a:off x="304792" y="2077000"/>
            <a:ext cx="11602886" cy="3315102"/>
          </a:xfrm>
          <a:prstGeom prst="rect">
            <a:avLst/>
          </a:prstGeom>
          <a:noFill/>
          <a:ln>
            <a:noFill/>
          </a:ln>
        </p:spPr>
      </p:pic>
      <p:sp>
        <p:nvSpPr>
          <p:cNvPr id="408" name="Google Shape;408;p54"/>
          <p:cNvSpPr txBox="1"/>
          <p:nvPr/>
        </p:nvSpPr>
        <p:spPr>
          <a:xfrm>
            <a:off x="4194675" y="5923564"/>
            <a:ext cx="3901500" cy="3534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POSSIBLE “CURE”:</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“GOOGLE’S AI WIZARD UNVEILS A NEW TWIST ON NEURAL NETWORKS”</a:t>
            </a:r>
            <a:endParaRPr sz="800">
              <a:solidFill>
                <a:srgbClr val="666666"/>
              </a:solidFill>
              <a:latin typeface="Montserrat"/>
              <a:ea typeface="Montserrat"/>
              <a:cs typeface="Montserrat"/>
              <a:sym typeface="Montserrat"/>
            </a:endParaRPr>
          </a:p>
        </p:txBody>
      </p:sp>
      <p:sp>
        <p:nvSpPr>
          <p:cNvPr id="409" name="Google Shape;409;p54"/>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“WATCH THE TRAIL!”</a:t>
            </a:r>
            <a:endParaRPr sz="1800"/>
          </a:p>
          <a:p>
            <a:pPr indent="0" lvl="0" marL="0" rtl="0" algn="l">
              <a:spcBef>
                <a:spcPts val="0"/>
              </a:spcBef>
              <a:spcAft>
                <a:spcPts val="0"/>
              </a:spcAft>
              <a:buNone/>
            </a:pPr>
            <a:r>
              <a:rPr lang="hu-HU"/>
              <a:t>LEARNS FROM RAW INPUT - NO OBJECT CONCEPT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nvSpPr>
        <p:spPr>
          <a:xfrm>
            <a:off x="4185715" y="5887763"/>
            <a:ext cx="39015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SOURCE</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3">
                  <a:extLst>
                    <a:ext uri="{A12FA001-AC4F-418D-AE19-62706E023703}">
                      <ahyp:hlinkClr val="tx"/>
                    </a:ext>
                  </a:extLst>
                </a:hlinkClick>
              </a:rPr>
              <a:t>“Deep reinforcement learning does not work yet</a:t>
            </a:r>
            <a:endParaRPr sz="800">
              <a:solidFill>
                <a:srgbClr val="666666"/>
              </a:solidFill>
              <a:latin typeface="Montserrat"/>
              <a:ea typeface="Montserrat"/>
              <a:cs typeface="Montserrat"/>
              <a:sym typeface="Montserrat"/>
            </a:endParaRPr>
          </a:p>
        </p:txBody>
      </p:sp>
      <p:pic>
        <p:nvPicPr>
          <p:cNvPr id="416" name="Google Shape;416;p55"/>
          <p:cNvPicPr preferRelativeResize="0"/>
          <p:nvPr/>
        </p:nvPicPr>
        <p:blipFill>
          <a:blip r:embed="rId4">
            <a:alphaModFix/>
          </a:blip>
          <a:stretch>
            <a:fillRect/>
          </a:stretch>
        </p:blipFill>
        <p:spPr>
          <a:xfrm>
            <a:off x="4167035" y="1857500"/>
            <a:ext cx="3691068" cy="3691068"/>
          </a:xfrm>
          <a:prstGeom prst="rect">
            <a:avLst/>
          </a:prstGeom>
          <a:noFill/>
          <a:ln>
            <a:noFill/>
          </a:ln>
        </p:spPr>
      </p:pic>
      <p:sp>
        <p:nvSpPr>
          <p:cNvPr id="417" name="Google Shape;417;p55"/>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“BUT IT JUST WORKS, ISN’T IT?”</a:t>
            </a:r>
            <a:endParaRPr sz="1800"/>
          </a:p>
          <a:p>
            <a:pPr indent="0" lvl="0" marL="0" rtl="0" algn="l">
              <a:spcBef>
                <a:spcPts val="0"/>
              </a:spcBef>
              <a:spcAft>
                <a:spcPts val="0"/>
              </a:spcAft>
              <a:buNone/>
            </a:pPr>
            <a:r>
              <a:rPr lang="hu-HU"/>
              <a:t>NO CONCEPT OF A “GOOD SOLUTION”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1212368" y="1138033"/>
            <a:ext cx="9815633" cy="4801132"/>
          </a:xfrm>
          <a:prstGeom prst="rect">
            <a:avLst/>
          </a:prstGeom>
          <a:noFill/>
          <a:ln>
            <a:noFill/>
          </a:ln>
        </p:spPr>
      </p:pic>
      <p:sp>
        <p:nvSpPr>
          <p:cNvPr id="116" name="Google Shape;116;p20"/>
          <p:cNvSpPr txBox="1"/>
          <p:nvPr/>
        </p:nvSpPr>
        <p:spPr>
          <a:xfrm>
            <a:off x="306858" y="569013"/>
            <a:ext cx="9343200" cy="5538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None/>
            </a:pPr>
            <a:r>
              <a:rPr b="1" lang="hu-HU" sz="1800">
                <a:solidFill>
                  <a:srgbClr val="75787B"/>
                </a:solidFill>
              </a:rPr>
              <a:t>“</a:t>
            </a:r>
            <a:r>
              <a:rPr b="1" lang="hu-HU" sz="1800">
                <a:solidFill>
                  <a:srgbClr val="75787B"/>
                </a:solidFill>
              </a:rPr>
              <a:t>DON’T JUST FIT”</a:t>
            </a:r>
            <a:endParaRPr b="1" sz="1800">
              <a:solidFill>
                <a:srgbClr val="75787B"/>
              </a:solidFill>
            </a:endParaRPr>
          </a:p>
          <a:p>
            <a:pPr indent="0" lvl="0" marL="0" marR="0" rtl="0" algn="l">
              <a:lnSpc>
                <a:spcPct val="100000"/>
              </a:lnSpc>
              <a:spcBef>
                <a:spcPts val="0"/>
              </a:spcBef>
              <a:spcAft>
                <a:spcPts val="0"/>
              </a:spcAft>
              <a:buNone/>
            </a:pPr>
            <a:r>
              <a:rPr b="1" lang="hu-HU" sz="2900">
                <a:solidFill>
                  <a:srgbClr val="75787B"/>
                </a:solidFill>
              </a:rPr>
              <a:t>ALWAYS VALIDATE AND TEST!</a:t>
            </a:r>
            <a:endParaRPr b="1" sz="2900">
              <a:solidFill>
                <a:srgbClr val="75787B"/>
              </a:solidFill>
            </a:endParaRPr>
          </a:p>
          <a:p>
            <a:pPr indent="0" lvl="0" marL="0" marR="0" rtl="0" algn="l">
              <a:lnSpc>
                <a:spcPct val="100000"/>
              </a:lnSpc>
              <a:spcBef>
                <a:spcPts val="0"/>
              </a:spcBef>
              <a:spcAft>
                <a:spcPts val="0"/>
              </a:spcAft>
              <a:buNone/>
            </a:pPr>
            <a:r>
              <a:t/>
            </a:r>
            <a:endParaRPr b="1" sz="1800">
              <a:solidFill>
                <a:srgbClr val="75787B"/>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1" name="Shape 421"/>
        <p:cNvGrpSpPr/>
        <p:nvPr/>
      </p:nvGrpSpPr>
      <p:grpSpPr>
        <a:xfrm>
          <a:off x="0" y="0"/>
          <a:ext cx="0" cy="0"/>
          <a:chOff x="0" y="0"/>
          <a:chExt cx="0" cy="0"/>
        </a:xfrm>
      </p:grpSpPr>
      <p:sp>
        <p:nvSpPr>
          <p:cNvPr id="422" name="Google Shape;422;p56"/>
          <p:cNvSpPr/>
          <p:nvPr/>
        </p:nvSpPr>
        <p:spPr>
          <a:xfrm>
            <a:off x="750" y="1854901"/>
            <a:ext cx="12190500" cy="3148200"/>
          </a:xfrm>
          <a:prstGeom prst="rect">
            <a:avLst/>
          </a:prstGeom>
          <a:noFill/>
          <a:ln>
            <a:noFill/>
          </a:ln>
        </p:spPr>
        <p:txBody>
          <a:bodyPr anchorCtr="0" anchor="t" bIns="59975" lIns="119975" spcFirstLastPara="1" rIns="119975" wrap="square" tIns="59975">
            <a:noAutofit/>
          </a:bodyPr>
          <a:lstStyle/>
          <a:p>
            <a:pPr indent="0" lvl="0" marL="0" marR="0" rtl="0" algn="ctr">
              <a:lnSpc>
                <a:spcPct val="100000"/>
              </a:lnSpc>
              <a:spcBef>
                <a:spcPts val="0"/>
              </a:spcBef>
              <a:spcAft>
                <a:spcPts val="0"/>
              </a:spcAft>
              <a:buNone/>
            </a:pPr>
            <a:r>
              <a:rPr b="1" lang="hu-HU" sz="3700">
                <a:solidFill>
                  <a:srgbClr val="666666"/>
                </a:solidFill>
                <a:latin typeface="Calibri"/>
                <a:ea typeface="Calibri"/>
                <a:cs typeface="Calibri"/>
                <a:sym typeface="Calibri"/>
              </a:rPr>
              <a:t>Limitation 3:</a:t>
            </a:r>
            <a:endParaRPr b="1" sz="37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sz="37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rPr b="1" lang="hu-HU" sz="3700">
                <a:solidFill>
                  <a:srgbClr val="666666"/>
                </a:solidFill>
                <a:latin typeface="Calibri"/>
                <a:ea typeface="Calibri"/>
                <a:cs typeface="Calibri"/>
                <a:sym typeface="Calibri"/>
              </a:rPr>
              <a:t>“BIAS”</a:t>
            </a:r>
            <a:endParaRPr b="1" sz="37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7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700">
              <a:solidFill>
                <a:srgbClr val="666666"/>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7"/>
          <p:cNvPicPr preferRelativeResize="0"/>
          <p:nvPr/>
        </p:nvPicPr>
        <p:blipFill>
          <a:blip r:embed="rId3">
            <a:alphaModFix/>
          </a:blip>
          <a:stretch>
            <a:fillRect/>
          </a:stretch>
        </p:blipFill>
        <p:spPr>
          <a:xfrm>
            <a:off x="7337342" y="2206375"/>
            <a:ext cx="4499177" cy="2708499"/>
          </a:xfrm>
          <a:prstGeom prst="rect">
            <a:avLst/>
          </a:prstGeom>
          <a:noFill/>
          <a:ln>
            <a:noFill/>
          </a:ln>
        </p:spPr>
      </p:pic>
      <p:pic>
        <p:nvPicPr>
          <p:cNvPr id="429" name="Google Shape;429;p57"/>
          <p:cNvPicPr preferRelativeResize="0"/>
          <p:nvPr/>
        </p:nvPicPr>
        <p:blipFill>
          <a:blip r:embed="rId4">
            <a:alphaModFix/>
          </a:blip>
          <a:stretch>
            <a:fillRect/>
          </a:stretch>
        </p:blipFill>
        <p:spPr>
          <a:xfrm>
            <a:off x="575300" y="1381375"/>
            <a:ext cx="6195379" cy="4358509"/>
          </a:xfrm>
          <a:prstGeom prst="rect">
            <a:avLst/>
          </a:prstGeom>
          <a:noFill/>
          <a:ln>
            <a:noFill/>
          </a:ln>
        </p:spPr>
      </p:pic>
      <p:sp>
        <p:nvSpPr>
          <p:cNvPr id="430" name="Google Shape;430;p57"/>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“FOR THE COMMON(?) GOOD (?)?”</a:t>
            </a:r>
            <a:endParaRPr sz="1800"/>
          </a:p>
          <a:p>
            <a:pPr indent="0" lvl="0" marL="0" rtl="0" algn="l">
              <a:spcBef>
                <a:spcPts val="0"/>
              </a:spcBef>
              <a:spcAft>
                <a:spcPts val="0"/>
              </a:spcAft>
              <a:buNone/>
            </a:pPr>
            <a:r>
              <a:rPr lang="hu-HU"/>
              <a:t>THE DANGEROUS CASE OF PREDICTING CRIME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8"/>
          <p:cNvSpPr txBox="1"/>
          <p:nvPr/>
        </p:nvSpPr>
        <p:spPr>
          <a:xfrm>
            <a:off x="4185715" y="5887763"/>
            <a:ext cx="39015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SOURCE</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3">
                  <a:extLst>
                    <a:ext uri="{A12FA001-AC4F-418D-AE19-62706E023703}">
                      <ahyp:hlinkClr val="tx"/>
                    </a:ext>
                  </a:extLst>
                </a:hlinkClick>
              </a:rPr>
              <a:t>In Los Angeles, using statistics to predict crime</a:t>
            </a:r>
            <a:endParaRPr sz="800">
              <a:solidFill>
                <a:srgbClr val="666666"/>
              </a:solidFill>
              <a:latin typeface="Montserrat"/>
              <a:ea typeface="Montserrat"/>
              <a:cs typeface="Montserrat"/>
              <a:sym typeface="Montserrat"/>
            </a:endParaRPr>
          </a:p>
        </p:txBody>
      </p:sp>
      <p:pic>
        <p:nvPicPr>
          <p:cNvPr id="437" name="Google Shape;437;p58"/>
          <p:cNvPicPr preferRelativeResize="0"/>
          <p:nvPr/>
        </p:nvPicPr>
        <p:blipFill>
          <a:blip r:embed="rId4">
            <a:alphaModFix/>
          </a:blip>
          <a:stretch>
            <a:fillRect/>
          </a:stretch>
        </p:blipFill>
        <p:spPr>
          <a:xfrm>
            <a:off x="2540000" y="1241000"/>
            <a:ext cx="7483347" cy="4553828"/>
          </a:xfrm>
          <a:prstGeom prst="rect">
            <a:avLst/>
          </a:prstGeom>
          <a:noFill/>
          <a:ln>
            <a:noFill/>
          </a:ln>
        </p:spPr>
      </p:pic>
      <p:sp>
        <p:nvSpPr>
          <p:cNvPr id="438" name="Google Shape;438;p58"/>
          <p:cNvSpPr txBox="1"/>
          <p:nvPr>
            <p:ph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“FOR THE COMMON(?) GOOD (?)?”</a:t>
            </a:r>
            <a:endParaRPr sz="1800"/>
          </a:p>
          <a:p>
            <a:pPr indent="0" lvl="0" marL="0" rtl="0" algn="l">
              <a:spcBef>
                <a:spcPts val="0"/>
              </a:spcBef>
              <a:spcAft>
                <a:spcPts val="0"/>
              </a:spcAft>
              <a:buNone/>
            </a:pPr>
            <a:r>
              <a:rPr lang="hu-HU"/>
              <a:t>THE DANGEROUS CASE OF PREDICTING CRIME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59"/>
          <p:cNvPicPr preferRelativeResize="0"/>
          <p:nvPr/>
        </p:nvPicPr>
        <p:blipFill rotWithShape="1">
          <a:blip r:embed="rId3">
            <a:alphaModFix/>
          </a:blip>
          <a:srcRect b="6521" l="24998" r="24324" t="33371"/>
          <a:stretch/>
        </p:blipFill>
        <p:spPr>
          <a:xfrm>
            <a:off x="1347850" y="1008612"/>
            <a:ext cx="9496301" cy="4840774"/>
          </a:xfrm>
          <a:prstGeom prst="rect">
            <a:avLst/>
          </a:prstGeom>
          <a:noFill/>
          <a:ln>
            <a:noFill/>
          </a:ln>
        </p:spPr>
      </p:pic>
      <p:sp>
        <p:nvSpPr>
          <p:cNvPr id="444" name="Google Shape;444;p59"/>
          <p:cNvSpPr txBox="1"/>
          <p:nvPr/>
        </p:nvSpPr>
        <p:spPr>
          <a:xfrm>
            <a:off x="365393" y="1689636"/>
            <a:ext cx="10515600" cy="473100"/>
          </a:xfrm>
          <a:prstGeom prst="rect">
            <a:avLst/>
          </a:prstGeom>
          <a:noFill/>
          <a:ln>
            <a:noFill/>
          </a:ln>
        </p:spPr>
        <p:txBody>
          <a:bodyPr anchorCtr="0" anchor="t" bIns="45675" lIns="91400" spcFirstLastPara="1" rIns="91400" wrap="square" tIns="45675">
            <a:noAutofit/>
          </a:bodyPr>
          <a:lstStyle/>
          <a:p>
            <a:pPr indent="0" lvl="0" marL="0" marR="0" rtl="0" algn="l">
              <a:lnSpc>
                <a:spcPct val="90000"/>
              </a:lnSpc>
              <a:spcBef>
                <a:spcPts val="0"/>
              </a:spcBef>
              <a:spcAft>
                <a:spcPts val="0"/>
              </a:spcAft>
              <a:buClr>
                <a:schemeClr val="dk1"/>
              </a:buClr>
              <a:buSzPts val="2800"/>
              <a:buFont typeface="Calibri"/>
              <a:buNone/>
            </a:pPr>
            <a:r>
              <a:t/>
            </a:r>
            <a:endParaRPr sz="2800">
              <a:solidFill>
                <a:srgbClr val="7F7F7F"/>
              </a:solidFill>
              <a:latin typeface="Arial"/>
              <a:ea typeface="Arial"/>
              <a:cs typeface="Arial"/>
              <a:sym typeface="Arial"/>
            </a:endParaRPr>
          </a:p>
        </p:txBody>
      </p:sp>
      <p:cxnSp>
        <p:nvCxnSpPr>
          <p:cNvPr id="445" name="Google Shape;445;p59"/>
          <p:cNvCxnSpPr/>
          <p:nvPr/>
        </p:nvCxnSpPr>
        <p:spPr>
          <a:xfrm>
            <a:off x="2937728" y="1058975"/>
            <a:ext cx="6258300" cy="0"/>
          </a:xfrm>
          <a:prstGeom prst="straightConnector1">
            <a:avLst/>
          </a:prstGeom>
          <a:noFill/>
          <a:ln cap="flat" cmpd="sng" w="9525">
            <a:solidFill>
              <a:schemeClr val="dk2"/>
            </a:solidFill>
            <a:prstDash val="solid"/>
            <a:round/>
            <a:headEnd len="med" w="med" type="none"/>
            <a:tailEnd len="med" w="med" type="none"/>
          </a:ln>
        </p:spPr>
      </p:cxnSp>
      <p:sp>
        <p:nvSpPr>
          <p:cNvPr id="446" name="Google Shape;446;p59"/>
          <p:cNvSpPr txBox="1"/>
          <p:nvPr>
            <p:ph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a:t>PREDICTIVE POLICING FOR THE GERMAN RAILWAYS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0"/>
          <p:cNvPicPr preferRelativeResize="0"/>
          <p:nvPr/>
        </p:nvPicPr>
        <p:blipFill rotWithShape="1">
          <a:blip r:embed="rId3">
            <a:alphaModFix/>
          </a:blip>
          <a:srcRect b="3104" l="0" r="0" t="3095"/>
          <a:stretch/>
        </p:blipFill>
        <p:spPr>
          <a:xfrm>
            <a:off x="575300" y="1444200"/>
            <a:ext cx="6032200" cy="4090650"/>
          </a:xfrm>
          <a:prstGeom prst="rect">
            <a:avLst/>
          </a:prstGeom>
          <a:noFill/>
          <a:ln>
            <a:noFill/>
          </a:ln>
        </p:spPr>
      </p:pic>
      <p:sp>
        <p:nvSpPr>
          <p:cNvPr id="453" name="Google Shape;453;p60"/>
          <p:cNvSpPr txBox="1"/>
          <p:nvPr/>
        </p:nvSpPr>
        <p:spPr>
          <a:xfrm>
            <a:off x="6962700" y="1605033"/>
            <a:ext cx="4990800" cy="1570500"/>
          </a:xfrm>
          <a:prstGeom prst="rect">
            <a:avLst/>
          </a:prstGeom>
          <a:noFill/>
          <a:ln>
            <a:noFill/>
          </a:ln>
        </p:spPr>
        <p:txBody>
          <a:bodyPr anchorCtr="0" anchor="t" bIns="121875" lIns="121875" spcFirstLastPara="1" rIns="121875" wrap="square" tIns="121875">
            <a:noAutofit/>
          </a:bodyPr>
          <a:lstStyle/>
          <a:p>
            <a:pPr indent="0" lvl="0" marL="0" rtl="0" algn="just">
              <a:spcBef>
                <a:spcPts val="0"/>
              </a:spcBef>
              <a:spcAft>
                <a:spcPts val="0"/>
              </a:spcAft>
              <a:buNone/>
            </a:pPr>
            <a:r>
              <a:rPr lang="hu-HU" sz="1900">
                <a:solidFill>
                  <a:srgbClr val="666666"/>
                </a:solidFill>
                <a:latin typeface="Montserrat"/>
                <a:ea typeface="Montserrat"/>
                <a:cs typeface="Montserrat"/>
                <a:sym typeface="Montserrat"/>
              </a:rPr>
              <a:t>The film posed the dilemma of </a:t>
            </a:r>
            <a:r>
              <a:rPr b="1" lang="hu-HU" sz="1900">
                <a:solidFill>
                  <a:srgbClr val="666666"/>
                </a:solidFill>
                <a:latin typeface="Montserrat"/>
                <a:ea typeface="Montserrat"/>
                <a:cs typeface="Montserrat"/>
                <a:sym typeface="Montserrat"/>
              </a:rPr>
              <a:t>predictability</a:t>
            </a:r>
            <a:r>
              <a:rPr lang="hu-HU" sz="1900">
                <a:solidFill>
                  <a:srgbClr val="666666"/>
                </a:solidFill>
                <a:latin typeface="Montserrat"/>
                <a:ea typeface="Montserrat"/>
                <a:cs typeface="Montserrat"/>
                <a:sym typeface="Montserrat"/>
              </a:rPr>
              <a:t> vs. </a:t>
            </a:r>
            <a:r>
              <a:rPr b="1" lang="hu-HU" sz="1900">
                <a:solidFill>
                  <a:srgbClr val="666666"/>
                </a:solidFill>
                <a:latin typeface="Montserrat"/>
                <a:ea typeface="Montserrat"/>
                <a:cs typeface="Montserrat"/>
                <a:sym typeface="Montserrat"/>
              </a:rPr>
              <a:t>free will</a:t>
            </a:r>
            <a:r>
              <a:rPr lang="hu-HU" sz="1900">
                <a:solidFill>
                  <a:srgbClr val="666666"/>
                </a:solidFill>
                <a:latin typeface="Montserrat"/>
                <a:ea typeface="Montserrat"/>
                <a:cs typeface="Montserrat"/>
                <a:sym typeface="Montserrat"/>
              </a:rPr>
              <a:t>. This is a valid philosophical concern.</a:t>
            </a:r>
            <a:endParaRPr sz="1900">
              <a:solidFill>
                <a:srgbClr val="666666"/>
              </a:solidFill>
              <a:latin typeface="Montserrat"/>
              <a:ea typeface="Montserrat"/>
              <a:cs typeface="Montserrat"/>
              <a:sym typeface="Montserrat"/>
            </a:endParaRPr>
          </a:p>
          <a:p>
            <a:pPr indent="0" lvl="0" marL="0" rtl="0" algn="just">
              <a:spcBef>
                <a:spcPts val="0"/>
              </a:spcBef>
              <a:spcAft>
                <a:spcPts val="0"/>
              </a:spcAft>
              <a:buNone/>
            </a:pPr>
            <a:r>
              <a:t/>
            </a:r>
            <a:endParaRPr sz="1900">
              <a:solidFill>
                <a:srgbClr val="666666"/>
              </a:solidFill>
              <a:latin typeface="Montserrat"/>
              <a:ea typeface="Montserrat"/>
              <a:cs typeface="Montserrat"/>
              <a:sym typeface="Montserrat"/>
            </a:endParaRPr>
          </a:p>
          <a:p>
            <a:pPr indent="0" lvl="0" marL="0" rtl="0" algn="just">
              <a:spcBef>
                <a:spcPts val="0"/>
              </a:spcBef>
              <a:spcAft>
                <a:spcPts val="0"/>
              </a:spcAft>
              <a:buNone/>
            </a:pPr>
            <a:r>
              <a:t/>
            </a:r>
            <a:endParaRPr sz="1900">
              <a:solidFill>
                <a:srgbClr val="666666"/>
              </a:solidFill>
              <a:latin typeface="Montserrat"/>
              <a:ea typeface="Montserrat"/>
              <a:cs typeface="Montserrat"/>
              <a:sym typeface="Montserrat"/>
            </a:endParaRPr>
          </a:p>
          <a:p>
            <a:pPr indent="0" lvl="0" marL="0" rtl="0" algn="just">
              <a:spcBef>
                <a:spcPts val="0"/>
              </a:spcBef>
              <a:spcAft>
                <a:spcPts val="0"/>
              </a:spcAft>
              <a:buNone/>
            </a:pPr>
            <a:r>
              <a:rPr lang="hu-HU" sz="1900">
                <a:solidFill>
                  <a:srgbClr val="666666"/>
                </a:solidFill>
                <a:latin typeface="Montserrat"/>
                <a:ea typeface="Montserrat"/>
                <a:cs typeface="Montserrat"/>
                <a:sym typeface="Montserrat"/>
              </a:rPr>
              <a:t>See more on this topic in </a:t>
            </a:r>
            <a:r>
              <a:rPr lang="hu-HU" sz="1900" u="sng">
                <a:solidFill>
                  <a:schemeClr val="dk2"/>
                </a:solidFill>
                <a:latin typeface="Montserrat"/>
                <a:ea typeface="Montserrat"/>
                <a:cs typeface="Montserrat"/>
                <a:sym typeface="Montserrat"/>
                <a:hlinkClick r:id="rId4">
                  <a:extLst>
                    <a:ext uri="{A12FA001-AC4F-418D-AE19-62706E023703}">
                      <ahyp:hlinkClr val="tx"/>
                    </a:ext>
                  </a:extLst>
                </a:hlinkClick>
              </a:rPr>
              <a:t>Harari’s The myth of freedom</a:t>
            </a:r>
            <a:r>
              <a:rPr lang="hu-HU" sz="1900">
                <a:solidFill>
                  <a:schemeClr val="dk2"/>
                </a:solidFill>
                <a:latin typeface="Montserrat"/>
                <a:ea typeface="Montserrat"/>
                <a:cs typeface="Montserrat"/>
                <a:sym typeface="Montserrat"/>
              </a:rPr>
              <a:t>. </a:t>
            </a:r>
            <a:endParaRPr sz="1900">
              <a:solidFill>
                <a:schemeClr val="dk2"/>
              </a:solidFill>
              <a:latin typeface="Montserrat"/>
              <a:ea typeface="Montserrat"/>
              <a:cs typeface="Montserrat"/>
              <a:sym typeface="Montserrat"/>
            </a:endParaRPr>
          </a:p>
          <a:p>
            <a:pPr indent="0" lvl="0" marL="0" rtl="0" algn="just">
              <a:spcBef>
                <a:spcPts val="0"/>
              </a:spcBef>
              <a:spcAft>
                <a:spcPts val="0"/>
              </a:spcAft>
              <a:buNone/>
            </a:pPr>
            <a:r>
              <a:t/>
            </a:r>
            <a:endParaRPr sz="1900">
              <a:solidFill>
                <a:srgbClr val="666666"/>
              </a:solidFill>
              <a:latin typeface="Montserrat"/>
              <a:ea typeface="Montserrat"/>
              <a:cs typeface="Montserrat"/>
              <a:sym typeface="Montserrat"/>
            </a:endParaRPr>
          </a:p>
          <a:p>
            <a:pPr indent="0" lvl="0" marL="0" rtl="0" algn="just">
              <a:spcBef>
                <a:spcPts val="0"/>
              </a:spcBef>
              <a:spcAft>
                <a:spcPts val="0"/>
              </a:spcAft>
              <a:buNone/>
            </a:pPr>
            <a:r>
              <a:t/>
            </a:r>
            <a:endParaRPr sz="1900">
              <a:solidFill>
                <a:srgbClr val="666666"/>
              </a:solidFill>
              <a:latin typeface="Montserrat"/>
              <a:ea typeface="Montserrat"/>
              <a:cs typeface="Montserrat"/>
              <a:sym typeface="Montserrat"/>
            </a:endParaRPr>
          </a:p>
          <a:p>
            <a:pPr indent="0" lvl="0" marL="0" rtl="0" algn="just">
              <a:spcBef>
                <a:spcPts val="0"/>
              </a:spcBef>
              <a:spcAft>
                <a:spcPts val="0"/>
              </a:spcAft>
              <a:buNone/>
            </a:pPr>
            <a:r>
              <a:t/>
            </a:r>
            <a:endParaRPr sz="1900">
              <a:solidFill>
                <a:srgbClr val="666666"/>
              </a:solidFill>
              <a:latin typeface="Montserrat"/>
              <a:ea typeface="Montserrat"/>
              <a:cs typeface="Montserrat"/>
              <a:sym typeface="Montserrat"/>
            </a:endParaRPr>
          </a:p>
          <a:p>
            <a:pPr indent="0" lvl="0" marL="0" rtl="0" algn="just">
              <a:spcBef>
                <a:spcPts val="0"/>
              </a:spcBef>
              <a:spcAft>
                <a:spcPts val="0"/>
              </a:spcAft>
              <a:buNone/>
            </a:pPr>
            <a:r>
              <a:rPr lang="hu-HU" sz="1900">
                <a:solidFill>
                  <a:srgbClr val="666666"/>
                </a:solidFill>
                <a:latin typeface="Montserrat"/>
                <a:ea typeface="Montserrat"/>
                <a:cs typeface="Montserrat"/>
                <a:sym typeface="Montserrat"/>
              </a:rPr>
              <a:t>But what if the problem arises on an even more trivial level?</a:t>
            </a:r>
            <a:endParaRPr sz="1900">
              <a:solidFill>
                <a:srgbClr val="666666"/>
              </a:solidFill>
              <a:latin typeface="Montserrat"/>
              <a:ea typeface="Montserrat"/>
              <a:cs typeface="Montserrat"/>
              <a:sym typeface="Montserrat"/>
            </a:endParaRPr>
          </a:p>
        </p:txBody>
      </p:sp>
      <p:sp>
        <p:nvSpPr>
          <p:cNvPr id="454" name="Google Shape;454;p60"/>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“FOR THE COMMON(?) GOOD (?)?”</a:t>
            </a:r>
            <a:endParaRPr sz="1800"/>
          </a:p>
          <a:p>
            <a:pPr indent="0" lvl="0" marL="0" rtl="0" algn="l">
              <a:spcBef>
                <a:spcPts val="0"/>
              </a:spcBef>
              <a:spcAft>
                <a:spcPts val="0"/>
              </a:spcAft>
              <a:buNone/>
            </a:pPr>
            <a:r>
              <a:rPr lang="hu-HU"/>
              <a:t>FREE WILL? - BIAS!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nvSpPr>
        <p:spPr>
          <a:xfrm>
            <a:off x="3117392" y="5822817"/>
            <a:ext cx="5900700" cy="5538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3">
                  <a:extLst>
                    <a:ext uri="{A12FA001-AC4F-418D-AE19-62706E023703}">
                      <ahyp:hlinkClr val="tx"/>
                    </a:ext>
                  </a:extLst>
                </a:hlinkClick>
              </a:rPr>
              <a:t>“Predictive policing is a scam that perpetuates systemic bias”</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“Beyond GIGO: how "predictive policing" launders racism, corruption and bias to make them seem empirical”</a:t>
            </a:r>
            <a:endParaRPr sz="800">
              <a:solidFill>
                <a:srgbClr val="666666"/>
              </a:solidFill>
              <a:latin typeface="Montserrat"/>
              <a:ea typeface="Montserrat"/>
              <a:cs typeface="Montserrat"/>
              <a:sym typeface="Montserrat"/>
            </a:endParaRPr>
          </a:p>
        </p:txBody>
      </p:sp>
      <p:cxnSp>
        <p:nvCxnSpPr>
          <p:cNvPr id="460" name="Google Shape;460;p61"/>
          <p:cNvCxnSpPr/>
          <p:nvPr/>
        </p:nvCxnSpPr>
        <p:spPr>
          <a:xfrm flipH="1" rot="10800000">
            <a:off x="2862070" y="1214813"/>
            <a:ext cx="6392400" cy="25200"/>
          </a:xfrm>
          <a:prstGeom prst="straightConnector1">
            <a:avLst/>
          </a:prstGeom>
          <a:noFill/>
          <a:ln cap="flat" cmpd="sng" w="9525">
            <a:solidFill>
              <a:schemeClr val="dk2"/>
            </a:solidFill>
            <a:prstDash val="solid"/>
            <a:round/>
            <a:headEnd len="med" w="med" type="none"/>
            <a:tailEnd len="med" w="med" type="none"/>
          </a:ln>
        </p:spPr>
      </p:cxnSp>
      <p:pic>
        <p:nvPicPr>
          <p:cNvPr id="461" name="Google Shape;461;p61"/>
          <p:cNvPicPr preferRelativeResize="0"/>
          <p:nvPr/>
        </p:nvPicPr>
        <p:blipFill>
          <a:blip r:embed="rId5">
            <a:alphaModFix/>
          </a:blip>
          <a:stretch>
            <a:fillRect/>
          </a:stretch>
        </p:blipFill>
        <p:spPr>
          <a:xfrm>
            <a:off x="2133600" y="1189213"/>
            <a:ext cx="7868300" cy="4427761"/>
          </a:xfrm>
          <a:prstGeom prst="rect">
            <a:avLst/>
          </a:prstGeom>
          <a:noFill/>
          <a:ln>
            <a:noFill/>
          </a:ln>
        </p:spPr>
      </p:pic>
      <p:sp>
        <p:nvSpPr>
          <p:cNvPr id="462" name="Google Shape;462;p61"/>
          <p:cNvSpPr txBox="1"/>
          <p:nvPr>
            <p:ph idx="4294967295"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“EMPIRICAL???”</a:t>
            </a:r>
            <a:endParaRPr sz="1800"/>
          </a:p>
          <a:p>
            <a:pPr indent="0" lvl="0" marL="0" rtl="0" algn="l">
              <a:spcBef>
                <a:spcPts val="0"/>
              </a:spcBef>
              <a:spcAft>
                <a:spcPts val="0"/>
              </a:spcAft>
              <a:buNone/>
            </a:pPr>
            <a:r>
              <a:rPr lang="hu-HU"/>
              <a:t>LEARNS OUR BIAS AND PREJUDICE (DATA!!!)</a:t>
            </a:r>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6" name="Shape 466"/>
        <p:cNvGrpSpPr/>
        <p:nvPr/>
      </p:nvGrpSpPr>
      <p:grpSpPr>
        <a:xfrm>
          <a:off x="0" y="0"/>
          <a:ext cx="0" cy="0"/>
          <a:chOff x="0" y="0"/>
          <a:chExt cx="0" cy="0"/>
        </a:xfrm>
      </p:grpSpPr>
      <p:sp>
        <p:nvSpPr>
          <p:cNvPr id="467" name="Google Shape;467;p62"/>
          <p:cNvSpPr/>
          <p:nvPr/>
        </p:nvSpPr>
        <p:spPr>
          <a:xfrm>
            <a:off x="750" y="1854901"/>
            <a:ext cx="12190500" cy="3148200"/>
          </a:xfrm>
          <a:prstGeom prst="rect">
            <a:avLst/>
          </a:prstGeom>
          <a:noFill/>
          <a:ln>
            <a:noFill/>
          </a:ln>
        </p:spPr>
        <p:txBody>
          <a:bodyPr anchorCtr="0" anchor="t" bIns="59975" lIns="119975" spcFirstLastPara="1" rIns="119975" wrap="square" tIns="59975">
            <a:noAutofit/>
          </a:bodyPr>
          <a:lstStyle/>
          <a:p>
            <a:pPr indent="0" lvl="0" marL="0" marR="0" rtl="0" algn="ctr">
              <a:lnSpc>
                <a:spcPct val="100000"/>
              </a:lnSpc>
              <a:spcBef>
                <a:spcPts val="0"/>
              </a:spcBef>
              <a:spcAft>
                <a:spcPts val="0"/>
              </a:spcAft>
              <a:buNone/>
            </a:pPr>
            <a:r>
              <a:rPr b="1" lang="hu-HU" sz="3700">
                <a:solidFill>
                  <a:srgbClr val="666666"/>
                </a:solidFill>
                <a:latin typeface="Calibri"/>
                <a:ea typeface="Calibri"/>
                <a:cs typeface="Calibri"/>
                <a:sym typeface="Calibri"/>
              </a:rPr>
              <a:t>Limitation 3:</a:t>
            </a:r>
            <a:endParaRPr b="1" sz="37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sz="37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rPr b="1" lang="hu-HU" sz="3700">
                <a:solidFill>
                  <a:srgbClr val="666666"/>
                </a:solidFill>
                <a:latin typeface="Calibri"/>
                <a:ea typeface="Calibri"/>
                <a:cs typeface="Calibri"/>
                <a:sym typeface="Calibri"/>
              </a:rPr>
              <a:t>“ATTACKABILITY”</a:t>
            </a:r>
            <a:endParaRPr b="1" sz="37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7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700">
              <a:solidFill>
                <a:srgbClr val="666666"/>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63"/>
          <p:cNvPicPr preferRelativeResize="0"/>
          <p:nvPr/>
        </p:nvPicPr>
        <p:blipFill>
          <a:blip r:embed="rId3">
            <a:alphaModFix/>
          </a:blip>
          <a:stretch>
            <a:fillRect/>
          </a:stretch>
        </p:blipFill>
        <p:spPr>
          <a:xfrm>
            <a:off x="2618286" y="1366250"/>
            <a:ext cx="7513313" cy="4282613"/>
          </a:xfrm>
          <a:prstGeom prst="rect">
            <a:avLst/>
          </a:prstGeom>
          <a:noFill/>
          <a:ln>
            <a:noFill/>
          </a:ln>
        </p:spPr>
      </p:pic>
      <p:sp>
        <p:nvSpPr>
          <p:cNvPr id="473" name="Google Shape;473;p63"/>
          <p:cNvSpPr txBox="1"/>
          <p:nvPr/>
        </p:nvSpPr>
        <p:spPr>
          <a:xfrm>
            <a:off x="3883075" y="5775098"/>
            <a:ext cx="4719900" cy="4731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 MICROSOFT DELETES RACIST GENOCIDAL TWEETS FROM AI CHATBOT”</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5">
                  <a:extLst>
                    <a:ext uri="{A12FA001-AC4F-418D-AE19-62706E023703}">
                      <ahyp:hlinkClr val="tx"/>
                    </a:ext>
                  </a:extLst>
                </a:hlinkClick>
              </a:rPr>
              <a:t>“MAN IS TO COMPUTER PROGRAMMER AS WOMAN IS TO HOMEMAKER”</a:t>
            </a:r>
            <a:endParaRPr sz="800">
              <a:solidFill>
                <a:srgbClr val="666666"/>
              </a:solidFill>
              <a:latin typeface="Montserrat"/>
              <a:ea typeface="Montserrat"/>
              <a:cs typeface="Montserrat"/>
              <a:sym typeface="Montserrat"/>
            </a:endParaRPr>
          </a:p>
        </p:txBody>
      </p:sp>
      <p:cxnSp>
        <p:nvCxnSpPr>
          <p:cNvPr id="474" name="Google Shape;474;p63"/>
          <p:cNvCxnSpPr/>
          <p:nvPr/>
        </p:nvCxnSpPr>
        <p:spPr>
          <a:xfrm flipH="1" rot="10800000">
            <a:off x="2862070" y="1214813"/>
            <a:ext cx="6392400" cy="2520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63"/>
          <p:cNvSpPr txBox="1"/>
          <p:nvPr>
            <p:ph idx="4294967295" type="title"/>
          </p:nvPr>
        </p:nvSpPr>
        <p:spPr>
          <a:xfrm>
            <a:off x="559075" y="368600"/>
            <a:ext cx="113679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“JUST SAY WHAT I SAY!”</a:t>
            </a:r>
            <a:endParaRPr sz="1800"/>
          </a:p>
          <a:p>
            <a:pPr indent="0" lvl="0" marL="0" rtl="0" algn="l">
              <a:spcBef>
                <a:spcPts val="0"/>
              </a:spcBef>
              <a:spcAft>
                <a:spcPts val="0"/>
              </a:spcAft>
              <a:buNone/>
            </a:pPr>
            <a:r>
              <a:rPr lang="hu-HU"/>
              <a:t>CAN BE ACTIVELY TAUGHT TO BIAS, PREJUDICE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4"/>
          <p:cNvSpPr txBox="1"/>
          <p:nvPr/>
        </p:nvSpPr>
        <p:spPr>
          <a:xfrm>
            <a:off x="4185725" y="5887788"/>
            <a:ext cx="3901500" cy="3444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SOURCE:</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3">
                  <a:extLst>
                    <a:ext uri="{A12FA001-AC4F-418D-AE19-62706E023703}">
                      <ahyp:hlinkClr val="tx"/>
                    </a:ext>
                  </a:extLst>
                </a:hlinkClick>
              </a:rPr>
              <a:t>“”ATTACKING MACHINE LEARNING WITH ADVERSARIAL EXAMPLES</a:t>
            </a:r>
            <a:endParaRPr sz="800">
              <a:solidFill>
                <a:srgbClr val="666666"/>
              </a:solidFill>
              <a:latin typeface="Montserrat"/>
              <a:ea typeface="Montserrat"/>
              <a:cs typeface="Montserrat"/>
              <a:sym typeface="Montserrat"/>
            </a:endParaRPr>
          </a:p>
        </p:txBody>
      </p:sp>
      <p:pic>
        <p:nvPicPr>
          <p:cNvPr id="482" name="Google Shape;482;p64"/>
          <p:cNvPicPr preferRelativeResize="0"/>
          <p:nvPr/>
        </p:nvPicPr>
        <p:blipFill>
          <a:blip r:embed="rId4">
            <a:alphaModFix/>
          </a:blip>
          <a:stretch>
            <a:fillRect/>
          </a:stretch>
        </p:blipFill>
        <p:spPr>
          <a:xfrm>
            <a:off x="559083" y="2378624"/>
            <a:ext cx="6994088" cy="2648821"/>
          </a:xfrm>
          <a:prstGeom prst="rect">
            <a:avLst/>
          </a:prstGeom>
          <a:noFill/>
          <a:ln>
            <a:noFill/>
          </a:ln>
        </p:spPr>
      </p:pic>
      <p:pic>
        <p:nvPicPr>
          <p:cNvPr id="483" name="Google Shape;483;p64"/>
          <p:cNvPicPr preferRelativeResize="0"/>
          <p:nvPr/>
        </p:nvPicPr>
        <p:blipFill>
          <a:blip r:embed="rId5">
            <a:alphaModFix/>
          </a:blip>
          <a:stretch>
            <a:fillRect/>
          </a:stretch>
        </p:blipFill>
        <p:spPr>
          <a:xfrm>
            <a:off x="8429485" y="1819548"/>
            <a:ext cx="2628982" cy="3503577"/>
          </a:xfrm>
          <a:prstGeom prst="rect">
            <a:avLst/>
          </a:prstGeom>
          <a:noFill/>
          <a:ln>
            <a:noFill/>
          </a:ln>
        </p:spPr>
      </p:pic>
      <p:sp>
        <p:nvSpPr>
          <p:cNvPr id="484" name="Google Shape;484;p64"/>
          <p:cNvSpPr txBox="1"/>
          <p:nvPr>
            <p:ph idx="4294967295" type="title"/>
          </p:nvPr>
        </p:nvSpPr>
        <p:spPr>
          <a:xfrm>
            <a:off x="559075" y="368600"/>
            <a:ext cx="113679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“JUST WATCH MY HAND!”</a:t>
            </a:r>
            <a:endParaRPr sz="1800"/>
          </a:p>
          <a:p>
            <a:pPr indent="0" lvl="0" marL="0" rtl="0" algn="l">
              <a:spcBef>
                <a:spcPts val="0"/>
              </a:spcBef>
              <a:spcAft>
                <a:spcPts val="0"/>
              </a:spcAft>
              <a:buNone/>
            </a:pPr>
            <a:r>
              <a:rPr lang="hu-HU"/>
              <a:t>IT CAN BE CONFUSED WITH “ADVERSARIAL EXAMPLES”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8" name="Shape 488"/>
        <p:cNvGrpSpPr/>
        <p:nvPr/>
      </p:nvGrpSpPr>
      <p:grpSpPr>
        <a:xfrm>
          <a:off x="0" y="0"/>
          <a:ext cx="0" cy="0"/>
          <a:chOff x="0" y="0"/>
          <a:chExt cx="0" cy="0"/>
        </a:xfrm>
      </p:grpSpPr>
      <p:sp>
        <p:nvSpPr>
          <p:cNvPr id="489" name="Google Shape;489;p65"/>
          <p:cNvSpPr/>
          <p:nvPr/>
        </p:nvSpPr>
        <p:spPr>
          <a:xfrm>
            <a:off x="750" y="1854901"/>
            <a:ext cx="12190500" cy="3148200"/>
          </a:xfrm>
          <a:prstGeom prst="rect">
            <a:avLst/>
          </a:prstGeom>
          <a:noFill/>
          <a:ln>
            <a:noFill/>
          </a:ln>
        </p:spPr>
        <p:txBody>
          <a:bodyPr anchorCtr="0" anchor="t" bIns="59975" lIns="119975" spcFirstLastPara="1" rIns="119975" wrap="square" tIns="59975">
            <a:noAutofit/>
          </a:bodyPr>
          <a:lstStyle/>
          <a:p>
            <a:pPr indent="0" lvl="0" marL="0" marR="0" rtl="0" algn="ctr">
              <a:lnSpc>
                <a:spcPct val="100000"/>
              </a:lnSpc>
              <a:spcBef>
                <a:spcPts val="0"/>
              </a:spcBef>
              <a:spcAft>
                <a:spcPts val="0"/>
              </a:spcAft>
              <a:buNone/>
            </a:pPr>
            <a:r>
              <a:rPr b="1" lang="hu-HU" sz="3700">
                <a:solidFill>
                  <a:srgbClr val="666666"/>
                </a:solidFill>
                <a:latin typeface="Calibri"/>
                <a:ea typeface="Calibri"/>
                <a:cs typeface="Calibri"/>
                <a:sym typeface="Calibri"/>
              </a:rPr>
              <a:t>Conclusion:</a:t>
            </a:r>
            <a:endParaRPr b="1" sz="37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sz="37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rPr b="1" lang="hu-HU" sz="3700">
                <a:solidFill>
                  <a:srgbClr val="666666"/>
                </a:solidFill>
                <a:latin typeface="Calibri"/>
                <a:ea typeface="Calibri"/>
                <a:cs typeface="Calibri"/>
                <a:sym typeface="Calibri"/>
              </a:rPr>
              <a:t>“</a:t>
            </a:r>
            <a:r>
              <a:rPr b="1" lang="hu-HU" sz="3700">
                <a:solidFill>
                  <a:schemeClr val="dk2"/>
                </a:solidFill>
                <a:latin typeface="Calibri"/>
                <a:ea typeface="Calibri"/>
                <a:cs typeface="Calibri"/>
                <a:sym typeface="Calibri"/>
              </a:rPr>
              <a:t>COOPERATIVE SYSTEMS</a:t>
            </a:r>
            <a:r>
              <a:rPr b="1" lang="hu-HU" sz="3700">
                <a:solidFill>
                  <a:srgbClr val="666666"/>
                </a:solidFill>
                <a:latin typeface="Calibri"/>
                <a:ea typeface="Calibri"/>
                <a:cs typeface="Calibri"/>
                <a:sym typeface="Calibri"/>
              </a:rPr>
              <a:t>”</a:t>
            </a:r>
            <a:endParaRPr b="1" sz="37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sz="37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7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700">
              <a:solidFill>
                <a:srgbClr val="666666"/>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1295400" y="2164975"/>
            <a:ext cx="9713670" cy="3656619"/>
          </a:xfrm>
          <a:prstGeom prst="rect">
            <a:avLst/>
          </a:prstGeom>
          <a:noFill/>
          <a:ln>
            <a:noFill/>
          </a:ln>
        </p:spPr>
      </p:pic>
      <p:sp>
        <p:nvSpPr>
          <p:cNvPr id="122" name="Google Shape;122;p21"/>
          <p:cNvSpPr/>
          <p:nvPr/>
        </p:nvSpPr>
        <p:spPr>
          <a:xfrm>
            <a:off x="9693200" y="2874950"/>
            <a:ext cx="1022700" cy="600600"/>
          </a:xfrm>
          <a:prstGeom prst="ellipse">
            <a:avLst/>
          </a:prstGeom>
          <a:noFill/>
          <a:ln cap="flat" cmpd="sng" w="9525">
            <a:solidFill>
              <a:srgbClr val="FF0000"/>
            </a:solidFill>
            <a:prstDash val="solid"/>
            <a:round/>
            <a:headEnd len="sm" w="sm" type="none"/>
            <a:tailEnd len="sm" w="sm" type="none"/>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123" name="Google Shape;123;p21"/>
          <p:cNvSpPr txBox="1"/>
          <p:nvPr/>
        </p:nvSpPr>
        <p:spPr>
          <a:xfrm>
            <a:off x="306858" y="399638"/>
            <a:ext cx="9343200" cy="5538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None/>
            </a:pPr>
            <a:r>
              <a:rPr b="1" lang="hu-HU" sz="1800">
                <a:solidFill>
                  <a:srgbClr val="75787B"/>
                </a:solidFill>
              </a:rPr>
              <a:t>“DEGREES OF FREEDOM“</a:t>
            </a:r>
            <a:endParaRPr b="1" sz="1800">
              <a:solidFill>
                <a:srgbClr val="75787B"/>
              </a:solidFill>
            </a:endParaRPr>
          </a:p>
          <a:p>
            <a:pPr indent="0" lvl="0" marL="0" marR="0" rtl="0" algn="l">
              <a:lnSpc>
                <a:spcPct val="100000"/>
              </a:lnSpc>
              <a:spcBef>
                <a:spcPts val="0"/>
              </a:spcBef>
              <a:spcAft>
                <a:spcPts val="0"/>
              </a:spcAft>
              <a:buNone/>
            </a:pPr>
            <a:r>
              <a:rPr b="1" lang="hu-HU" sz="2900">
                <a:solidFill>
                  <a:srgbClr val="75787B"/>
                </a:solidFill>
              </a:rPr>
              <a:t>OVERFITTING IS DANGEROUS</a:t>
            </a:r>
            <a:endParaRPr b="1" sz="2900">
              <a:solidFill>
                <a:srgbClr val="75787B"/>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6"/>
          <p:cNvPicPr preferRelativeResize="0"/>
          <p:nvPr/>
        </p:nvPicPr>
        <p:blipFill rotWithShape="1">
          <a:blip r:embed="rId3">
            <a:alphaModFix/>
          </a:blip>
          <a:srcRect b="0" l="25008" r="58180" t="68828"/>
          <a:stretch/>
        </p:blipFill>
        <p:spPr>
          <a:xfrm>
            <a:off x="6096000" y="1096600"/>
            <a:ext cx="6096000" cy="5239601"/>
          </a:xfrm>
          <a:prstGeom prst="rect">
            <a:avLst/>
          </a:prstGeom>
          <a:noFill/>
          <a:ln>
            <a:noFill/>
          </a:ln>
        </p:spPr>
      </p:pic>
      <p:pic>
        <p:nvPicPr>
          <p:cNvPr id="495" name="Google Shape;495;p66"/>
          <p:cNvPicPr preferRelativeResize="0"/>
          <p:nvPr/>
        </p:nvPicPr>
        <p:blipFill>
          <a:blip r:embed="rId4">
            <a:alphaModFix/>
          </a:blip>
          <a:stretch>
            <a:fillRect/>
          </a:stretch>
        </p:blipFill>
        <p:spPr>
          <a:xfrm>
            <a:off x="902843" y="1556780"/>
            <a:ext cx="4298245" cy="3567543"/>
          </a:xfrm>
          <a:prstGeom prst="rect">
            <a:avLst/>
          </a:prstGeom>
          <a:noFill/>
          <a:ln>
            <a:noFill/>
          </a:ln>
        </p:spPr>
      </p:pic>
      <p:pic>
        <p:nvPicPr>
          <p:cNvPr id="496" name="Google Shape;496;p66"/>
          <p:cNvPicPr preferRelativeResize="0"/>
          <p:nvPr/>
        </p:nvPicPr>
        <p:blipFill>
          <a:blip r:embed="rId5">
            <a:alphaModFix/>
          </a:blip>
          <a:stretch>
            <a:fillRect/>
          </a:stretch>
        </p:blipFill>
        <p:spPr>
          <a:xfrm>
            <a:off x="6434674" y="1905000"/>
            <a:ext cx="5418647" cy="3047998"/>
          </a:xfrm>
          <a:prstGeom prst="rect">
            <a:avLst/>
          </a:prstGeom>
          <a:noFill/>
          <a:ln>
            <a:noFill/>
          </a:ln>
        </p:spPr>
      </p:pic>
      <p:sp>
        <p:nvSpPr>
          <p:cNvPr id="497" name="Google Shape;497;p66"/>
          <p:cNvSpPr txBox="1"/>
          <p:nvPr/>
        </p:nvSpPr>
        <p:spPr>
          <a:xfrm>
            <a:off x="4571110" y="5796288"/>
            <a:ext cx="3418800" cy="10617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None/>
            </a:pPr>
            <a:r>
              <a:rPr b="1" lang="hu-HU" sz="2900"/>
              <a:t>DO </a:t>
            </a:r>
            <a:r>
              <a:rPr b="1" lang="hu-HU" sz="2900">
                <a:solidFill>
                  <a:srgbClr val="F3F3F3"/>
                </a:solidFill>
              </a:rPr>
              <a:t>NOT!</a:t>
            </a:r>
            <a:endParaRPr b="1" sz="2900">
              <a:solidFill>
                <a:srgbClr val="F3F3F3"/>
              </a:solidFill>
            </a:endParaRPr>
          </a:p>
        </p:txBody>
      </p:sp>
      <p:sp>
        <p:nvSpPr>
          <p:cNvPr id="498" name="Google Shape;498;p66"/>
          <p:cNvSpPr txBox="1"/>
          <p:nvPr>
            <p:ph idx="4294967295" type="title"/>
          </p:nvPr>
        </p:nvSpPr>
        <p:spPr>
          <a:xfrm>
            <a:off x="559075" y="368600"/>
            <a:ext cx="113679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a:t>
            </a:r>
            <a:r>
              <a:rPr lang="hu-HU" sz="1800"/>
              <a:t>INEFFECTIVE + FAILURE PRONE</a:t>
            </a:r>
            <a:r>
              <a:rPr lang="hu-HU" sz="1800"/>
              <a:t>”</a:t>
            </a:r>
            <a:endParaRPr sz="1800"/>
          </a:p>
          <a:p>
            <a:pPr indent="0" lvl="0" marL="0" rtl="0" algn="l">
              <a:spcBef>
                <a:spcPts val="0"/>
              </a:spcBef>
              <a:spcAft>
                <a:spcPts val="0"/>
              </a:spcAft>
              <a:buNone/>
            </a:pPr>
            <a:r>
              <a:rPr lang="hu-HU"/>
              <a:t>REPLACING YOUR WORKFORCE?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7"/>
          <p:cNvPicPr preferRelativeResize="0"/>
          <p:nvPr/>
        </p:nvPicPr>
        <p:blipFill rotWithShape="1">
          <a:blip r:embed="rId3">
            <a:alphaModFix/>
          </a:blip>
          <a:srcRect b="25600" l="0" r="61563" t="25600"/>
          <a:stretch/>
        </p:blipFill>
        <p:spPr>
          <a:xfrm>
            <a:off x="0" y="0"/>
            <a:ext cx="12192000" cy="3345899"/>
          </a:xfrm>
          <a:prstGeom prst="rect">
            <a:avLst/>
          </a:prstGeom>
          <a:noFill/>
          <a:ln>
            <a:noFill/>
          </a:ln>
        </p:spPr>
      </p:pic>
      <p:pic>
        <p:nvPicPr>
          <p:cNvPr id="504" name="Google Shape;504;p67"/>
          <p:cNvPicPr preferRelativeResize="0"/>
          <p:nvPr/>
        </p:nvPicPr>
        <p:blipFill>
          <a:blip r:embed="rId4">
            <a:alphaModFix/>
          </a:blip>
          <a:stretch>
            <a:fillRect/>
          </a:stretch>
        </p:blipFill>
        <p:spPr>
          <a:xfrm>
            <a:off x="4039388" y="544792"/>
            <a:ext cx="4135313" cy="2254243"/>
          </a:xfrm>
          <a:prstGeom prst="rect">
            <a:avLst/>
          </a:prstGeom>
          <a:noFill/>
          <a:ln>
            <a:noFill/>
          </a:ln>
        </p:spPr>
      </p:pic>
      <p:sp>
        <p:nvSpPr>
          <p:cNvPr id="505" name="Google Shape;505;p67"/>
          <p:cNvSpPr txBox="1"/>
          <p:nvPr/>
        </p:nvSpPr>
        <p:spPr>
          <a:xfrm>
            <a:off x="2916700" y="4104498"/>
            <a:ext cx="6279900" cy="8613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chemeClr val="dk2"/>
              </a:buClr>
              <a:buSzPts val="800"/>
              <a:buFont typeface="Montserrat"/>
              <a:buNone/>
            </a:pPr>
            <a:r>
              <a:rPr b="1" lang="hu-HU" sz="2900">
                <a:solidFill>
                  <a:srgbClr val="666666"/>
                </a:solidFill>
              </a:rPr>
              <a:t>DON’T REPLACE, AUGMENT!</a:t>
            </a:r>
            <a:endParaRPr b="1" sz="2900">
              <a:solidFill>
                <a:srgbClr val="666666"/>
              </a:solidFill>
            </a:endParaRPr>
          </a:p>
        </p:txBody>
      </p:sp>
      <p:sp>
        <p:nvSpPr>
          <p:cNvPr id="506" name="Google Shape;506;p67"/>
          <p:cNvSpPr txBox="1"/>
          <p:nvPr/>
        </p:nvSpPr>
        <p:spPr>
          <a:xfrm>
            <a:off x="3093550" y="5059575"/>
            <a:ext cx="5926200" cy="2922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E0E0E"/>
              </a:buClr>
              <a:buSzPts val="300"/>
              <a:buFont typeface="Montserrat"/>
              <a:buNone/>
            </a:pPr>
            <a:r>
              <a:rPr lang="hu-HU" sz="1800">
                <a:solidFill>
                  <a:srgbClr val="0E0E0E"/>
                </a:solidFill>
                <a:latin typeface="Montserrat"/>
                <a:ea typeface="Montserrat"/>
                <a:cs typeface="Montserrat"/>
                <a:sym typeface="Montserrat"/>
              </a:rPr>
              <a:t>COOPERATIVE SYSTEMS ARE MINIMIZING RISK</a:t>
            </a:r>
            <a:endParaRPr sz="1800"/>
          </a:p>
        </p:txBody>
      </p:sp>
      <p:sp>
        <p:nvSpPr>
          <p:cNvPr id="507" name="Google Shape;507;p67"/>
          <p:cNvSpPr txBox="1"/>
          <p:nvPr/>
        </p:nvSpPr>
        <p:spPr>
          <a:xfrm>
            <a:off x="4172398" y="5724400"/>
            <a:ext cx="3847200" cy="2922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E0E0E"/>
              </a:buClr>
              <a:buSzPts val="300"/>
              <a:buFont typeface="Montserrat"/>
              <a:buNone/>
            </a:pPr>
            <a:r>
              <a:rPr lang="hu-HU" sz="1200" u="sng">
                <a:solidFill>
                  <a:schemeClr val="dk2"/>
                </a:solidFill>
                <a:latin typeface="Montserrat"/>
                <a:ea typeface="Montserrat"/>
                <a:cs typeface="Montserrat"/>
                <a:sym typeface="Montserrat"/>
                <a:hlinkClick r:id="rId5">
                  <a:extLst>
                    <a:ext uri="{A12FA001-AC4F-418D-AE19-62706E023703}">
                      <ahyp:hlinkClr val="tx"/>
                    </a:ext>
                  </a:extLst>
                </a:hlinkClick>
              </a:rPr>
              <a:t>Artificial intelligence VS Augmented intelligence</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nvSpPr>
        <p:spPr>
          <a:xfrm>
            <a:off x="306858" y="399638"/>
            <a:ext cx="9343200" cy="5538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None/>
            </a:pPr>
            <a:r>
              <a:rPr b="1" lang="hu-HU" sz="1800">
                <a:solidFill>
                  <a:srgbClr val="75787B"/>
                </a:solidFill>
              </a:rPr>
              <a:t>“DON’T JUST FIT”</a:t>
            </a:r>
            <a:endParaRPr b="1" sz="1800">
              <a:solidFill>
                <a:srgbClr val="75787B"/>
              </a:solidFill>
            </a:endParaRPr>
          </a:p>
          <a:p>
            <a:pPr indent="0" lvl="0" marL="0" marR="0" rtl="0" algn="l">
              <a:lnSpc>
                <a:spcPct val="100000"/>
              </a:lnSpc>
              <a:spcBef>
                <a:spcPts val="0"/>
              </a:spcBef>
              <a:spcAft>
                <a:spcPts val="0"/>
              </a:spcAft>
              <a:buNone/>
            </a:pPr>
            <a:r>
              <a:rPr b="1" lang="hu-HU" sz="2900">
                <a:solidFill>
                  <a:srgbClr val="75787B"/>
                </a:solidFill>
              </a:rPr>
              <a:t>ALWAYS VALIDATE AND TEST!</a:t>
            </a:r>
            <a:endParaRPr b="1" sz="2900">
              <a:solidFill>
                <a:srgbClr val="75787B"/>
              </a:solidFill>
            </a:endParaRPr>
          </a:p>
        </p:txBody>
      </p:sp>
      <p:pic>
        <p:nvPicPr>
          <p:cNvPr id="129" name="Google Shape;129;p22"/>
          <p:cNvPicPr preferRelativeResize="0"/>
          <p:nvPr/>
        </p:nvPicPr>
        <p:blipFill>
          <a:blip r:embed="rId3">
            <a:alphaModFix/>
          </a:blip>
          <a:stretch>
            <a:fillRect/>
          </a:stretch>
        </p:blipFill>
        <p:spPr>
          <a:xfrm>
            <a:off x="2444033" y="1073508"/>
            <a:ext cx="7183899" cy="4958788"/>
          </a:xfrm>
          <a:prstGeom prst="rect">
            <a:avLst/>
          </a:prstGeom>
          <a:noFill/>
          <a:ln>
            <a:noFill/>
          </a:ln>
        </p:spPr>
      </p:pic>
      <p:sp>
        <p:nvSpPr>
          <p:cNvPr id="130" name="Google Shape;130;p22"/>
          <p:cNvSpPr txBox="1"/>
          <p:nvPr/>
        </p:nvSpPr>
        <p:spPr>
          <a:xfrm>
            <a:off x="3106634" y="5864250"/>
            <a:ext cx="60849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 :</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4">
                  <a:extLst>
                    <a:ext uri="{A12FA001-AC4F-418D-AE19-62706E023703}">
                      <ahyp:hlinkClr val="tx"/>
                    </a:ext>
                  </a:extLst>
                </a:hlinkClick>
              </a:rPr>
              <a:t>Statistical learning theory</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5">
                  <a:extLst>
                    <a:ext uri="{A12FA001-AC4F-418D-AE19-62706E023703}">
                      <ahyp:hlinkClr val="tx"/>
                    </a:ext>
                  </a:extLst>
                </a:hlinkClick>
              </a:rPr>
              <a:t>Vapnik–Chervonenkis dimension</a:t>
            </a:r>
            <a:endParaRPr sz="800">
              <a:solidFill>
                <a:srgbClr val="66666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nvSpPr>
        <p:spPr>
          <a:xfrm>
            <a:off x="3106634" y="5864250"/>
            <a:ext cx="6084900" cy="1695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chemeClr val="dk2"/>
                </a:solidFill>
                <a:latin typeface="Montserrat"/>
                <a:ea typeface="Montserrat"/>
                <a:cs typeface="Montserrat"/>
                <a:sym typeface="Montserrat"/>
              </a:rPr>
              <a:t>s o u r c e :</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3"/>
              </a:rPr>
              <a:t>Accidental contamination</a:t>
            </a:r>
            <a:endParaRPr sz="8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chemeClr val="hlink"/>
                </a:solidFill>
                <a:latin typeface="Montserrat"/>
                <a:ea typeface="Montserrat"/>
                <a:cs typeface="Montserrat"/>
                <a:sym typeface="Montserrat"/>
                <a:hlinkClick r:id="rId4"/>
              </a:rPr>
              <a:t>Selection bias</a:t>
            </a:r>
            <a:endParaRPr sz="800">
              <a:solidFill>
                <a:schemeClr val="dk2"/>
              </a:solidFill>
              <a:latin typeface="Montserrat"/>
              <a:ea typeface="Montserrat"/>
              <a:cs typeface="Montserrat"/>
              <a:sym typeface="Montserrat"/>
            </a:endParaRPr>
          </a:p>
        </p:txBody>
      </p:sp>
      <p:pic>
        <p:nvPicPr>
          <p:cNvPr id="137" name="Google Shape;137;p23"/>
          <p:cNvPicPr preferRelativeResize="0"/>
          <p:nvPr/>
        </p:nvPicPr>
        <p:blipFill>
          <a:blip r:embed="rId5">
            <a:alphaModFix/>
          </a:blip>
          <a:stretch>
            <a:fillRect/>
          </a:stretch>
        </p:blipFill>
        <p:spPr>
          <a:xfrm>
            <a:off x="316900" y="1915814"/>
            <a:ext cx="5807104" cy="3253496"/>
          </a:xfrm>
          <a:prstGeom prst="rect">
            <a:avLst/>
          </a:prstGeom>
          <a:noFill/>
          <a:ln>
            <a:noFill/>
          </a:ln>
        </p:spPr>
      </p:pic>
      <p:sp>
        <p:nvSpPr>
          <p:cNvPr id="138" name="Google Shape;138;p23"/>
          <p:cNvSpPr txBox="1"/>
          <p:nvPr/>
        </p:nvSpPr>
        <p:spPr>
          <a:xfrm>
            <a:off x="6403250" y="1362474"/>
            <a:ext cx="5645700" cy="4360200"/>
          </a:xfrm>
          <a:prstGeom prst="rect">
            <a:avLst/>
          </a:prstGeom>
          <a:noFill/>
          <a:ln>
            <a:noFill/>
          </a:ln>
        </p:spPr>
        <p:txBody>
          <a:bodyPr anchorCtr="0" anchor="t" bIns="45725" lIns="45725" spcFirstLastPara="1" rIns="45725" wrap="square" tIns="45725">
            <a:noAutofit/>
          </a:bodyPr>
          <a:lstStyle/>
          <a:p>
            <a:pPr indent="-400050" lvl="0" marL="609600" rtl="0" algn="just">
              <a:lnSpc>
                <a:spcPct val="200000"/>
              </a:lnSpc>
              <a:spcBef>
                <a:spcPts val="0"/>
              </a:spcBef>
              <a:spcAft>
                <a:spcPts val="0"/>
              </a:spcAft>
              <a:buSzPts val="1500"/>
              <a:buFont typeface="Montserrat"/>
              <a:buChar char="-"/>
            </a:pPr>
            <a:r>
              <a:rPr b="1" lang="hu-HU" sz="1400">
                <a:solidFill>
                  <a:schemeClr val="dk1"/>
                </a:solidFill>
                <a:highlight>
                  <a:srgbClr val="FFFFFF"/>
                </a:highlight>
                <a:latin typeface="Montserrat"/>
                <a:ea typeface="Montserrat"/>
                <a:cs typeface="Montserrat"/>
                <a:sym typeface="Montserrat"/>
              </a:rPr>
              <a:t>If we make decisions based on a held-ot data, it’s information content will influence our model</a:t>
            </a:r>
            <a:r>
              <a:rPr lang="hu-HU" sz="1400">
                <a:solidFill>
                  <a:schemeClr val="dk1"/>
                </a:solidFill>
                <a:highlight>
                  <a:srgbClr val="FFFFFF"/>
                </a:highlight>
                <a:latin typeface="Montserrat Light"/>
                <a:ea typeface="Montserrat Light"/>
                <a:cs typeface="Montserrat Light"/>
                <a:sym typeface="Montserrat Light"/>
              </a:rPr>
              <a:t>. It is no longer an unbiased estimate of performance!</a:t>
            </a:r>
            <a:endParaRPr sz="1400">
              <a:solidFill>
                <a:schemeClr val="dk1"/>
              </a:solidFill>
              <a:highlight>
                <a:srgbClr val="FFFFFF"/>
              </a:highlight>
              <a:latin typeface="Montserrat Light"/>
              <a:ea typeface="Montserrat Light"/>
              <a:cs typeface="Montserrat Light"/>
              <a:sym typeface="Montserrat Light"/>
            </a:endParaRPr>
          </a:p>
          <a:p>
            <a:pPr indent="-400050" lvl="0" marL="609600" rtl="0" algn="just">
              <a:lnSpc>
                <a:spcPct val="200000"/>
              </a:lnSpc>
              <a:spcBef>
                <a:spcPts val="0"/>
              </a:spcBef>
              <a:spcAft>
                <a:spcPts val="0"/>
              </a:spcAft>
              <a:buSzPts val="1500"/>
              <a:buFont typeface="Montserrat"/>
              <a:buChar char="-"/>
            </a:pPr>
            <a:r>
              <a:rPr b="1" lang="hu-HU" sz="1400">
                <a:solidFill>
                  <a:schemeClr val="dk1"/>
                </a:solidFill>
                <a:highlight>
                  <a:srgbClr val="FFFFFF"/>
                </a:highlight>
                <a:latin typeface="Montserrat"/>
                <a:ea typeface="Montserrat"/>
                <a:cs typeface="Montserrat"/>
                <a:sym typeface="Montserrat"/>
              </a:rPr>
              <a:t>We need TWO held out datasets,</a:t>
            </a:r>
            <a:r>
              <a:rPr lang="hu-HU" sz="1400">
                <a:solidFill>
                  <a:schemeClr val="dk1"/>
                </a:solidFill>
                <a:highlight>
                  <a:srgbClr val="FFFFFF"/>
                </a:highlight>
                <a:latin typeface="Montserrat Light"/>
                <a:ea typeface="Montserrat Light"/>
                <a:cs typeface="Montserrat Light"/>
                <a:sym typeface="Montserrat Light"/>
              </a:rPr>
              <a:t> one we use for decisions, the other WE NEVER TOUCH, just before deployment, as an estimate for performance.</a:t>
            </a:r>
            <a:endParaRPr sz="1400">
              <a:solidFill>
                <a:schemeClr val="dk1"/>
              </a:solidFill>
              <a:highlight>
                <a:srgbClr val="FFFFFF"/>
              </a:highlight>
              <a:latin typeface="Montserrat Light"/>
              <a:ea typeface="Montserrat Light"/>
              <a:cs typeface="Montserrat Light"/>
              <a:sym typeface="Montserrat Light"/>
            </a:endParaRPr>
          </a:p>
          <a:p>
            <a:pPr indent="-400050" lvl="0" marL="609600" rtl="0" algn="just">
              <a:lnSpc>
                <a:spcPct val="200000"/>
              </a:lnSpc>
              <a:spcBef>
                <a:spcPts val="0"/>
              </a:spcBef>
              <a:spcAft>
                <a:spcPts val="0"/>
              </a:spcAft>
              <a:buSzPts val="1500"/>
              <a:buFont typeface="Montserrat"/>
              <a:buChar char="-"/>
            </a:pPr>
            <a:r>
              <a:rPr lang="hu-HU" sz="1400">
                <a:solidFill>
                  <a:schemeClr val="dk1"/>
                </a:solidFill>
                <a:highlight>
                  <a:srgbClr val="FFFFFF"/>
                </a:highlight>
                <a:latin typeface="Montserrat Light"/>
                <a:ea typeface="Montserrat Light"/>
                <a:cs typeface="Montserrat Light"/>
                <a:sym typeface="Montserrat Light"/>
              </a:rPr>
              <a:t>If we use a dataset, “accidental contamination” can occur. (by normalization, by hyperparameter optimization, by feature selection, ...)</a:t>
            </a:r>
            <a:endParaRPr sz="1400">
              <a:solidFill>
                <a:schemeClr val="dk1"/>
              </a:solidFill>
              <a:highlight>
                <a:srgbClr val="FFFFFF"/>
              </a:highlight>
              <a:latin typeface="Montserrat Light"/>
              <a:ea typeface="Montserrat Light"/>
              <a:cs typeface="Montserrat Light"/>
              <a:sym typeface="Montserrat Light"/>
            </a:endParaRPr>
          </a:p>
          <a:p>
            <a:pPr indent="-393700" lvl="0" marL="609600" rtl="0" algn="just">
              <a:lnSpc>
                <a:spcPct val="200000"/>
              </a:lnSpc>
              <a:spcBef>
                <a:spcPts val="0"/>
              </a:spcBef>
              <a:spcAft>
                <a:spcPts val="0"/>
              </a:spcAft>
              <a:buClr>
                <a:schemeClr val="dk1"/>
              </a:buClr>
              <a:buSzPts val="1400"/>
              <a:buFont typeface="Montserrat"/>
              <a:buChar char="-"/>
            </a:pPr>
            <a:r>
              <a:rPr b="1" lang="hu-HU" sz="1400">
                <a:solidFill>
                  <a:schemeClr val="dk1"/>
                </a:solidFill>
                <a:highlight>
                  <a:srgbClr val="FFFFFF"/>
                </a:highlight>
                <a:latin typeface="Montserrat"/>
                <a:ea typeface="Montserrat"/>
                <a:cs typeface="Montserrat"/>
                <a:sym typeface="Montserrat"/>
              </a:rPr>
              <a:t>NEVER TOUCH TEST</a:t>
            </a:r>
            <a:endParaRPr b="1" sz="1400">
              <a:solidFill>
                <a:schemeClr val="dk1"/>
              </a:solidFill>
              <a:highlight>
                <a:srgbClr val="FFFFFF"/>
              </a:highlight>
              <a:latin typeface="Montserrat"/>
              <a:ea typeface="Montserrat"/>
              <a:cs typeface="Montserrat"/>
              <a:sym typeface="Montserrat"/>
            </a:endParaRPr>
          </a:p>
        </p:txBody>
      </p:sp>
      <p:sp>
        <p:nvSpPr>
          <p:cNvPr id="139" name="Google Shape;139;p23"/>
          <p:cNvSpPr txBox="1"/>
          <p:nvPr/>
        </p:nvSpPr>
        <p:spPr>
          <a:xfrm>
            <a:off x="243008" y="383913"/>
            <a:ext cx="9343200" cy="553800"/>
          </a:xfrm>
          <a:prstGeom prst="rect">
            <a:avLst/>
          </a:prstGeom>
          <a:noFill/>
          <a:ln>
            <a:noFill/>
          </a:ln>
        </p:spPr>
        <p:txBody>
          <a:bodyPr anchorCtr="0" anchor="ctr" bIns="22850" lIns="45725" spcFirstLastPara="1" rIns="45725" wrap="square" tIns="22850">
            <a:noAutofit/>
          </a:bodyPr>
          <a:lstStyle/>
          <a:p>
            <a:pPr indent="0" lvl="0" marL="0" rtl="0" algn="l">
              <a:spcBef>
                <a:spcPts val="0"/>
              </a:spcBef>
              <a:spcAft>
                <a:spcPts val="0"/>
              </a:spcAft>
              <a:buClr>
                <a:schemeClr val="dk1"/>
              </a:buClr>
              <a:buSzPts val="1100"/>
              <a:buFont typeface="Arial"/>
              <a:buNone/>
            </a:pPr>
            <a:r>
              <a:rPr lang="hu-HU" sz="1800">
                <a:solidFill>
                  <a:schemeClr val="dk1"/>
                </a:solidFill>
                <a:latin typeface="Calibri"/>
                <a:ea typeface="Calibri"/>
                <a:cs typeface="Calibri"/>
                <a:sym typeface="Calibri"/>
              </a:rPr>
              <a:t>“ D O N ‘ T   C O N T A M I N A T E   T H E    P R O C E S S !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hu-HU" sz="2900">
                <a:solidFill>
                  <a:srgbClr val="75787B"/>
                </a:solidFill>
              </a:rPr>
              <a:t>UNBIASED ESTIMATES ARE TO BE PRESERVED!</a:t>
            </a:r>
            <a:endParaRPr b="1" sz="2900">
              <a:solidFill>
                <a:srgbClr val="75787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2438400" y="1360034"/>
            <a:ext cx="7726832" cy="4625361"/>
          </a:xfrm>
          <a:prstGeom prst="rect">
            <a:avLst/>
          </a:prstGeom>
          <a:noFill/>
          <a:ln>
            <a:noFill/>
          </a:ln>
        </p:spPr>
      </p:pic>
      <p:sp>
        <p:nvSpPr>
          <p:cNvPr id="145" name="Google Shape;145;p24"/>
          <p:cNvSpPr txBox="1"/>
          <p:nvPr>
            <p:ph type="title"/>
          </p:nvPr>
        </p:nvSpPr>
        <p:spPr>
          <a:xfrm>
            <a:off x="575295" y="368610"/>
            <a:ext cx="110415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“DON’T JUST FIT”</a:t>
            </a:r>
            <a:endParaRPr sz="1800"/>
          </a:p>
          <a:p>
            <a:pPr indent="0" lvl="0" marL="0" rtl="0" algn="l">
              <a:spcBef>
                <a:spcPts val="0"/>
              </a:spcBef>
              <a:spcAft>
                <a:spcPts val="0"/>
              </a:spcAft>
              <a:buNone/>
            </a:pPr>
            <a:r>
              <a:rPr lang="hu-HU"/>
              <a:t>ALWAYS VALIDATE AND TEST!</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nvSpPr>
        <p:spPr>
          <a:xfrm>
            <a:off x="3106625" y="5966060"/>
            <a:ext cx="6084900" cy="310800"/>
          </a:xfrm>
          <a:prstGeom prst="rect">
            <a:avLst/>
          </a:prstGeom>
          <a:noFill/>
          <a:ln>
            <a:noFill/>
          </a:ln>
        </p:spPr>
        <p:txBody>
          <a:bodyPr anchorCtr="0" anchor="t"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800"/>
              <a:buFont typeface="Arial"/>
              <a:buNone/>
            </a:pPr>
            <a:r>
              <a:rPr lang="hu-HU" sz="800">
                <a:solidFill>
                  <a:srgbClr val="666666"/>
                </a:solidFill>
                <a:latin typeface="Montserrat"/>
                <a:ea typeface="Montserrat"/>
                <a:cs typeface="Montserrat"/>
                <a:sym typeface="Montserrat"/>
              </a:rPr>
              <a:t>s o u r c e :</a:t>
            </a:r>
            <a:endParaRPr sz="800">
              <a:solidFill>
                <a:srgbClr val="66666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lang="hu-HU" sz="800" u="sng">
                <a:solidFill>
                  <a:srgbClr val="666666"/>
                </a:solidFill>
                <a:latin typeface="Montserrat"/>
                <a:ea typeface="Montserrat"/>
                <a:cs typeface="Montserrat"/>
                <a:sym typeface="Montserrat"/>
                <a:hlinkClick r:id="rId3">
                  <a:extLst>
                    <a:ext uri="{A12FA001-AC4F-418D-AE19-62706E023703}">
                      <ahyp:hlinkClr val="tx"/>
                    </a:ext>
                  </a:extLst>
                </a:hlinkClick>
              </a:rPr>
              <a:t>‘Handling a Small Dataset Problem in Prediction Model by employ Artificial Data Generation Approach: A Review’</a:t>
            </a:r>
            <a:endParaRPr sz="800">
              <a:solidFill>
                <a:srgbClr val="666666"/>
              </a:solidFill>
              <a:latin typeface="Montserrat"/>
              <a:ea typeface="Montserrat"/>
              <a:cs typeface="Montserrat"/>
              <a:sym typeface="Montserrat"/>
            </a:endParaRPr>
          </a:p>
        </p:txBody>
      </p:sp>
      <p:pic>
        <p:nvPicPr>
          <p:cNvPr id="151" name="Google Shape;151;p25"/>
          <p:cNvPicPr preferRelativeResize="0"/>
          <p:nvPr/>
        </p:nvPicPr>
        <p:blipFill>
          <a:blip r:embed="rId4">
            <a:alphaModFix/>
          </a:blip>
          <a:stretch>
            <a:fillRect/>
          </a:stretch>
        </p:blipFill>
        <p:spPr>
          <a:xfrm>
            <a:off x="1410067" y="1782350"/>
            <a:ext cx="9465140" cy="3664752"/>
          </a:xfrm>
          <a:prstGeom prst="rect">
            <a:avLst/>
          </a:prstGeom>
          <a:noFill/>
          <a:ln>
            <a:noFill/>
          </a:ln>
        </p:spPr>
      </p:pic>
      <p:sp>
        <p:nvSpPr>
          <p:cNvPr id="152" name="Google Shape;152;p25"/>
          <p:cNvSpPr txBox="1"/>
          <p:nvPr>
            <p:ph type="title"/>
          </p:nvPr>
        </p:nvSpPr>
        <p:spPr>
          <a:xfrm>
            <a:off x="723601" y="368600"/>
            <a:ext cx="108930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hu-HU" sz="1800"/>
              <a:t>“NOT ENOUGH INFORMATION”</a:t>
            </a:r>
            <a:endParaRPr sz="1800"/>
          </a:p>
          <a:p>
            <a:pPr indent="0" lvl="0" marL="0" rtl="0" algn="l">
              <a:spcBef>
                <a:spcPts val="0"/>
              </a:spcBef>
              <a:spcAft>
                <a:spcPts val="0"/>
              </a:spcAft>
              <a:buNone/>
            </a:pPr>
            <a:r>
              <a:rPr lang="hu-HU"/>
              <a:t>SMALL DATASETS VIOLATE BASIC ASSUMPTIONS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fogroup_ppt_template">
  <a:themeElements>
    <a:clrScheme name="Neuron Solutions - színek">
      <a:dk1>
        <a:srgbClr val="000000"/>
      </a:dk1>
      <a:lt1>
        <a:srgbClr val="FFFFFF"/>
      </a:lt1>
      <a:dk2>
        <a:srgbClr val="00A3E0"/>
      </a:dk2>
      <a:lt2>
        <a:srgbClr val="75787B"/>
      </a:lt2>
      <a:accent1>
        <a:srgbClr val="A2CCAC"/>
      </a:accent1>
      <a:accent2>
        <a:srgbClr val="C9E0B1"/>
      </a:accent2>
      <a:accent3>
        <a:srgbClr val="E7F0E0"/>
      </a:accent3>
      <a:accent4>
        <a:srgbClr val="F4AE30"/>
      </a:accent4>
      <a:accent5>
        <a:srgbClr val="C00000"/>
      </a:accent5>
      <a:accent6>
        <a:srgbClr val="4BACC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